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6" r:id="rId1"/>
  </p:sldMasterIdLst>
  <p:notesMasterIdLst>
    <p:notesMasterId r:id="rId23"/>
  </p:notesMasterIdLst>
  <p:sldIdLst>
    <p:sldId id="256" r:id="rId2"/>
    <p:sldId id="257" r:id="rId3"/>
    <p:sldId id="262" r:id="rId4"/>
    <p:sldId id="260" r:id="rId5"/>
    <p:sldId id="261" r:id="rId6"/>
    <p:sldId id="282" r:id="rId7"/>
    <p:sldId id="263" r:id="rId8"/>
    <p:sldId id="264" r:id="rId9"/>
    <p:sldId id="265" r:id="rId10"/>
    <p:sldId id="267" r:id="rId11"/>
    <p:sldId id="269" r:id="rId12"/>
    <p:sldId id="271" r:id="rId13"/>
    <p:sldId id="272" r:id="rId14"/>
    <p:sldId id="274" r:id="rId15"/>
    <p:sldId id="278" r:id="rId16"/>
    <p:sldId id="279" r:id="rId17"/>
    <p:sldId id="275" r:id="rId18"/>
    <p:sldId id="276" r:id="rId19"/>
    <p:sldId id="280" r:id="rId20"/>
    <p:sldId id="258" r:id="rId21"/>
    <p:sldId id="259"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88536" autoAdjust="0"/>
  </p:normalViewPr>
  <p:slideViewPr>
    <p:cSldViewPr snapToGrid="0">
      <p:cViewPr varScale="1">
        <p:scale>
          <a:sx n="67" d="100"/>
          <a:sy n="67" d="100"/>
        </p:scale>
        <p:origin x="84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3AD264-AE5F-4FB4-BA7E-FC171620266B}" type="datetimeFigureOut">
              <a:rPr lang="en-US" smtClean="0"/>
              <a:t>6/8/2016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B49250-DA5F-4CD5-AC84-32A2F1190EA5}" type="slidenum">
              <a:rPr lang="en-US" smtClean="0"/>
              <a:t>‹#›</a:t>
            </a:fld>
            <a:endParaRPr lang="en-US"/>
          </a:p>
        </p:txBody>
      </p:sp>
    </p:spTree>
    <p:extLst>
      <p:ext uri="{BB962C8B-B14F-4D97-AF65-F5344CB8AC3E}">
        <p14:creationId xmlns:p14="http://schemas.microsoft.com/office/powerpoint/2010/main" val="383745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B49250-DA5F-4CD5-AC84-32A2F1190EA5}" type="slidenum">
              <a:rPr lang="en-US" smtClean="0"/>
              <a:t>2</a:t>
            </a:fld>
            <a:endParaRPr lang="en-US"/>
          </a:p>
        </p:txBody>
      </p:sp>
    </p:spTree>
    <p:extLst>
      <p:ext uri="{BB962C8B-B14F-4D97-AF65-F5344CB8AC3E}">
        <p14:creationId xmlns:p14="http://schemas.microsoft.com/office/powerpoint/2010/main" val="20367411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4483AF7B-F1A6-49A9-B252-13620965CDF5}" type="slidenum">
              <a:rPr lang="en-US" altLang="en-US">
                <a:latin typeface="Arial" panose="020B0604020202020204" pitchFamily="34" charset="0"/>
              </a:rPr>
              <a:pPr/>
              <a:t>12</a:t>
            </a:fld>
            <a:endParaRPr lang="en-US" altLang="en-US">
              <a:latin typeface="Arial" panose="020B0604020202020204" pitchFamily="34"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6511537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4483AF7B-F1A6-49A9-B252-13620965CDF5}" type="slidenum">
              <a:rPr lang="en-US" altLang="en-US">
                <a:latin typeface="Arial" panose="020B0604020202020204" pitchFamily="34" charset="0"/>
              </a:rPr>
              <a:pPr/>
              <a:t>13</a:t>
            </a:fld>
            <a:endParaRPr lang="en-US" altLang="en-US">
              <a:latin typeface="Arial" panose="020B0604020202020204" pitchFamily="34"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6619313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4483AF7B-F1A6-49A9-B252-13620965CDF5}" type="slidenum">
              <a:rPr lang="en-US" altLang="en-US">
                <a:latin typeface="Arial" panose="020B0604020202020204" pitchFamily="34" charset="0"/>
              </a:rPr>
              <a:pPr/>
              <a:t>14</a:t>
            </a:fld>
            <a:endParaRPr lang="en-US" altLang="en-US">
              <a:latin typeface="Arial" panose="020B0604020202020204" pitchFamily="34"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9626338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4483AF7B-F1A6-49A9-B252-13620965CDF5}" type="slidenum">
              <a:rPr lang="en-US" altLang="en-US">
                <a:latin typeface="Arial" panose="020B0604020202020204" pitchFamily="34" charset="0"/>
              </a:rPr>
              <a:pPr/>
              <a:t>15</a:t>
            </a:fld>
            <a:endParaRPr lang="en-US" altLang="en-US">
              <a:latin typeface="Arial" panose="020B0604020202020204" pitchFamily="34"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9907961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4483AF7B-F1A6-49A9-B252-13620965CDF5}" type="slidenum">
              <a:rPr lang="en-US" altLang="en-US">
                <a:latin typeface="Arial" panose="020B0604020202020204" pitchFamily="34" charset="0"/>
              </a:rPr>
              <a:pPr/>
              <a:t>16</a:t>
            </a:fld>
            <a:endParaRPr lang="en-US" altLang="en-US">
              <a:latin typeface="Arial" panose="020B0604020202020204" pitchFamily="34"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13557497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4483AF7B-F1A6-49A9-B252-13620965CDF5}" type="slidenum">
              <a:rPr lang="en-US" altLang="en-US">
                <a:latin typeface="Arial" panose="020B0604020202020204" pitchFamily="34" charset="0"/>
              </a:rPr>
              <a:pPr/>
              <a:t>17</a:t>
            </a:fld>
            <a:endParaRPr lang="en-US" altLang="en-US">
              <a:latin typeface="Arial" panose="020B0604020202020204" pitchFamily="34"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sz="1200" dirty="0" smtClean="0">
                <a:latin typeface="Times New Roman" panose="02020603050405020304" pitchFamily="18" charset="0"/>
                <a:ea typeface="+mn-ea"/>
              </a:rPr>
              <a:t>Implicature like</a:t>
            </a:r>
            <a:r>
              <a:rPr lang="en-US" altLang="zh-CN" sz="1200" baseline="0" dirty="0" smtClean="0">
                <a:latin typeface="Times New Roman" panose="02020603050405020304" pitchFamily="18" charset="0"/>
                <a:ea typeface="+mn-ea"/>
              </a:rPr>
              <a:t> </a:t>
            </a:r>
            <a:r>
              <a:rPr lang="en-US" altLang="en-US" dirty="0" smtClean="0">
                <a:latin typeface="Arial" panose="020B0604020202020204" pitchFamily="34" charset="0"/>
              </a:rPr>
              <a:t>‘Some dogs are mammals’ ,</a:t>
            </a:r>
            <a:r>
              <a:rPr lang="en-US" altLang="en-US" baseline="0" dirty="0" smtClean="0">
                <a:latin typeface="Arial" panose="020B0604020202020204" pitchFamily="34" charset="0"/>
              </a:rPr>
              <a:t> </a:t>
            </a:r>
            <a:r>
              <a:rPr lang="en-US" sz="1200" b="0" i="0" kern="1200" dirty="0" smtClean="0">
                <a:solidFill>
                  <a:schemeClr val="tx1"/>
                </a:solidFill>
                <a:effectLst/>
                <a:latin typeface="+mn-lt"/>
                <a:ea typeface="+mn-ea"/>
                <a:cs typeface="+mn-cs"/>
              </a:rPr>
              <a:t>the speaker conveys by implicature that not all dogs are mammals.</a:t>
            </a:r>
          </a:p>
          <a:p>
            <a:pPr eaLnBrk="1" hangingPunct="1"/>
            <a:endParaRPr lang="en-US" altLang="en-US" sz="1200" b="0" i="0" kern="1200" dirty="0" smtClean="0">
              <a:solidFill>
                <a:schemeClr val="tx1"/>
              </a:solidFill>
              <a:effectLst/>
              <a:latin typeface="+mn-lt"/>
              <a:ea typeface="+mn-ea"/>
              <a:cs typeface="+mn-cs"/>
            </a:endParaRPr>
          </a:p>
          <a:p>
            <a:pPr eaLnBrk="1" hangingPunct="1"/>
            <a:r>
              <a:rPr lang="en-US" altLang="en-US" sz="1200" b="0" i="0" kern="1200" dirty="0" smtClean="0">
                <a:solidFill>
                  <a:schemeClr val="tx1"/>
                </a:solidFill>
                <a:effectLst/>
                <a:latin typeface="+mn-lt"/>
                <a:ea typeface="+mn-ea"/>
                <a:cs typeface="+mn-cs"/>
              </a:rPr>
              <a:t>Finally, </a:t>
            </a:r>
            <a:r>
              <a:rPr lang="en-US" altLang="en-US" sz="1200" b="0" i="0" kern="1200" baseline="0" dirty="0" smtClean="0">
                <a:solidFill>
                  <a:schemeClr val="tx1"/>
                </a:solidFill>
                <a:effectLst/>
                <a:latin typeface="Arial" panose="020B0604020202020204" pitchFamily="34" charset="0"/>
                <a:ea typeface="+mn-ea"/>
                <a:cs typeface="+mn-cs"/>
              </a:rPr>
              <a:t> Both of them exhibit anaphora and discourse structure and coherence.</a:t>
            </a:r>
            <a:endParaRPr lang="en-US" altLang="en-US" sz="1200" b="0" i="0" kern="1200" dirty="0" smtClean="0">
              <a:solidFill>
                <a:schemeClr val="tx1"/>
              </a:solidFill>
              <a:effectLst/>
              <a:latin typeface="+mn-lt"/>
              <a:ea typeface="+mn-ea"/>
              <a:cs typeface="+mn-cs"/>
            </a:endParaRPr>
          </a:p>
        </p:txBody>
      </p:sp>
    </p:spTree>
    <p:extLst>
      <p:ext uri="{BB962C8B-B14F-4D97-AF65-F5344CB8AC3E}">
        <p14:creationId xmlns:p14="http://schemas.microsoft.com/office/powerpoint/2010/main" val="25664999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4483AF7B-F1A6-49A9-B252-13620965CDF5}" type="slidenum">
              <a:rPr lang="en-US" altLang="en-US">
                <a:latin typeface="Arial" panose="020B0604020202020204" pitchFamily="34" charset="0"/>
              </a:rPr>
              <a:pPr/>
              <a:t>18</a:t>
            </a:fld>
            <a:endParaRPr lang="en-US" altLang="en-US">
              <a:latin typeface="Arial" panose="020B0604020202020204" pitchFamily="34"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7196916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4483AF7B-F1A6-49A9-B252-13620965CDF5}" type="slidenum">
              <a:rPr lang="en-US" altLang="en-US">
                <a:latin typeface="Arial" panose="020B0604020202020204" pitchFamily="34" charset="0"/>
              </a:rPr>
              <a:pPr/>
              <a:t>19</a:t>
            </a:fld>
            <a:endParaRPr lang="en-US" altLang="en-US">
              <a:latin typeface="Arial" panose="020B0604020202020204" pitchFamily="34"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754307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DA668EE-9B10-43C2-A9A0-16EC822BD4D5}" type="datetimeFigureOut">
              <a:rPr lang="en-US" smtClean="0"/>
              <a:t>6/8/2016</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0186B696-AA00-4BCD-BF09-E5D7D9FE847C}" type="slidenum">
              <a:rPr lang="en-US" smtClean="0"/>
              <a:t>‹#›</a:t>
            </a:fld>
            <a:endParaRPr lang="en-US"/>
          </a:p>
        </p:txBody>
      </p:sp>
    </p:spTree>
    <p:extLst>
      <p:ext uri="{BB962C8B-B14F-4D97-AF65-F5344CB8AC3E}">
        <p14:creationId xmlns:p14="http://schemas.microsoft.com/office/powerpoint/2010/main" val="1448989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A668EE-9B10-43C2-A9A0-16EC822BD4D5}" type="datetimeFigureOut">
              <a:rPr lang="en-US" smtClean="0"/>
              <a:t>6/8/2016</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186B696-AA00-4BCD-BF09-E5D7D9FE847C}" type="slidenum">
              <a:rPr lang="en-US" smtClean="0"/>
              <a:t>‹#›</a:t>
            </a:fld>
            <a:endParaRPr lang="en-US"/>
          </a:p>
        </p:txBody>
      </p:sp>
    </p:spTree>
    <p:extLst>
      <p:ext uri="{BB962C8B-B14F-4D97-AF65-F5344CB8AC3E}">
        <p14:creationId xmlns:p14="http://schemas.microsoft.com/office/powerpoint/2010/main" val="3377711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A668EE-9B10-43C2-A9A0-16EC822BD4D5}" type="datetimeFigureOut">
              <a:rPr lang="en-US" smtClean="0"/>
              <a:t>6/8/2016</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186B696-AA00-4BCD-BF09-E5D7D9FE847C}"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120587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8DA668EE-9B10-43C2-A9A0-16EC822BD4D5}" type="datetimeFigureOut">
              <a:rPr lang="en-US" smtClean="0"/>
              <a:t>6/8/2016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186B696-AA00-4BCD-BF09-E5D7D9FE847C}" type="slidenum">
              <a:rPr lang="en-US" smtClean="0"/>
              <a:t>‹#›</a:t>
            </a:fld>
            <a:endParaRPr lang="en-US"/>
          </a:p>
        </p:txBody>
      </p:sp>
    </p:spTree>
    <p:extLst>
      <p:ext uri="{BB962C8B-B14F-4D97-AF65-F5344CB8AC3E}">
        <p14:creationId xmlns:p14="http://schemas.microsoft.com/office/powerpoint/2010/main" val="73660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8DA668EE-9B10-43C2-A9A0-16EC822BD4D5}" type="datetimeFigureOut">
              <a:rPr lang="en-US" smtClean="0"/>
              <a:t>6/8/2016</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186B696-AA00-4BCD-BF09-E5D7D9FE847C}"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021655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8DA668EE-9B10-43C2-A9A0-16EC822BD4D5}" type="datetimeFigureOut">
              <a:rPr lang="en-US" smtClean="0"/>
              <a:t>6/8/2016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186B696-AA00-4BCD-BF09-E5D7D9FE847C}" type="slidenum">
              <a:rPr lang="en-US" smtClean="0"/>
              <a:t>‹#›</a:t>
            </a:fld>
            <a:endParaRPr lang="en-US"/>
          </a:p>
        </p:txBody>
      </p:sp>
    </p:spTree>
    <p:extLst>
      <p:ext uri="{BB962C8B-B14F-4D97-AF65-F5344CB8AC3E}">
        <p14:creationId xmlns:p14="http://schemas.microsoft.com/office/powerpoint/2010/main" val="33710306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DA668EE-9B10-43C2-A9A0-16EC822BD4D5}" type="datetimeFigureOut">
              <a:rPr lang="en-US" smtClean="0"/>
              <a:t>6/8/2016</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186B696-AA00-4BCD-BF09-E5D7D9FE847C}" type="slidenum">
              <a:rPr lang="en-US" smtClean="0"/>
              <a:t>‹#›</a:t>
            </a:fld>
            <a:endParaRPr lang="en-US"/>
          </a:p>
        </p:txBody>
      </p:sp>
    </p:spTree>
    <p:extLst>
      <p:ext uri="{BB962C8B-B14F-4D97-AF65-F5344CB8AC3E}">
        <p14:creationId xmlns:p14="http://schemas.microsoft.com/office/powerpoint/2010/main" val="15565737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DA668EE-9B10-43C2-A9A0-16EC822BD4D5}" type="datetimeFigureOut">
              <a:rPr lang="en-US" smtClean="0"/>
              <a:t>6/8/2016</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186B696-AA00-4BCD-BF09-E5D7D9FE847C}" type="slidenum">
              <a:rPr lang="en-US" smtClean="0"/>
              <a:t>‹#›</a:t>
            </a:fld>
            <a:endParaRPr lang="en-US"/>
          </a:p>
        </p:txBody>
      </p:sp>
    </p:spTree>
    <p:extLst>
      <p:ext uri="{BB962C8B-B14F-4D97-AF65-F5344CB8AC3E}">
        <p14:creationId xmlns:p14="http://schemas.microsoft.com/office/powerpoint/2010/main" val="3145087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DA668EE-9B10-43C2-A9A0-16EC822BD4D5}" type="datetimeFigureOut">
              <a:rPr lang="en-US" smtClean="0"/>
              <a:t>6/8/2016</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186B696-AA00-4BCD-BF09-E5D7D9FE847C}" type="slidenum">
              <a:rPr lang="en-US" smtClean="0"/>
              <a:t>‹#›</a:t>
            </a:fld>
            <a:endParaRPr lang="en-US"/>
          </a:p>
        </p:txBody>
      </p:sp>
    </p:spTree>
    <p:extLst>
      <p:ext uri="{BB962C8B-B14F-4D97-AF65-F5344CB8AC3E}">
        <p14:creationId xmlns:p14="http://schemas.microsoft.com/office/powerpoint/2010/main" val="4050228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A668EE-9B10-43C2-A9A0-16EC822BD4D5}" type="datetimeFigureOut">
              <a:rPr lang="en-US" smtClean="0"/>
              <a:t>6/8/2016</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186B696-AA00-4BCD-BF09-E5D7D9FE847C}" type="slidenum">
              <a:rPr lang="en-US" smtClean="0"/>
              <a:t>‹#›</a:t>
            </a:fld>
            <a:endParaRPr lang="en-US"/>
          </a:p>
        </p:txBody>
      </p:sp>
    </p:spTree>
    <p:extLst>
      <p:ext uri="{BB962C8B-B14F-4D97-AF65-F5344CB8AC3E}">
        <p14:creationId xmlns:p14="http://schemas.microsoft.com/office/powerpoint/2010/main" val="122559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DA668EE-9B10-43C2-A9A0-16EC822BD4D5}" type="datetimeFigureOut">
              <a:rPr lang="en-US" smtClean="0"/>
              <a:t>6/8/2016</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0186B696-AA00-4BCD-BF09-E5D7D9FE847C}" type="slidenum">
              <a:rPr lang="en-US" smtClean="0"/>
              <a:t>‹#›</a:t>
            </a:fld>
            <a:endParaRPr lang="en-US"/>
          </a:p>
        </p:txBody>
      </p:sp>
    </p:spTree>
    <p:extLst>
      <p:ext uri="{BB962C8B-B14F-4D97-AF65-F5344CB8AC3E}">
        <p14:creationId xmlns:p14="http://schemas.microsoft.com/office/powerpoint/2010/main" val="174644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DA668EE-9B10-43C2-A9A0-16EC822BD4D5}" type="datetimeFigureOut">
              <a:rPr lang="en-US" smtClean="0"/>
              <a:t>6/8/2016</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0186B696-AA00-4BCD-BF09-E5D7D9FE847C}" type="slidenum">
              <a:rPr lang="en-US" smtClean="0"/>
              <a:t>‹#›</a:t>
            </a:fld>
            <a:endParaRPr lang="en-US"/>
          </a:p>
        </p:txBody>
      </p:sp>
    </p:spTree>
    <p:extLst>
      <p:ext uri="{BB962C8B-B14F-4D97-AF65-F5344CB8AC3E}">
        <p14:creationId xmlns:p14="http://schemas.microsoft.com/office/powerpoint/2010/main" val="5953117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DA668EE-9B10-43C2-A9A0-16EC822BD4D5}" type="datetimeFigureOut">
              <a:rPr lang="en-US" smtClean="0"/>
              <a:t>6/8/2016</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186B696-AA00-4BCD-BF09-E5D7D9FE847C}" type="slidenum">
              <a:rPr lang="en-US" smtClean="0"/>
              <a:t>‹#›</a:t>
            </a:fld>
            <a:endParaRPr lang="en-US"/>
          </a:p>
        </p:txBody>
      </p:sp>
    </p:spTree>
    <p:extLst>
      <p:ext uri="{BB962C8B-B14F-4D97-AF65-F5344CB8AC3E}">
        <p14:creationId xmlns:p14="http://schemas.microsoft.com/office/powerpoint/2010/main" val="1481445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A668EE-9B10-43C2-A9A0-16EC822BD4D5}" type="datetimeFigureOut">
              <a:rPr lang="en-US" smtClean="0"/>
              <a:t>6/8/2016</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186B696-AA00-4BCD-BF09-E5D7D9FE847C}" type="slidenum">
              <a:rPr lang="en-US" smtClean="0"/>
              <a:t>‹#›</a:t>
            </a:fld>
            <a:endParaRPr lang="en-US"/>
          </a:p>
        </p:txBody>
      </p:sp>
    </p:spTree>
    <p:extLst>
      <p:ext uri="{BB962C8B-B14F-4D97-AF65-F5344CB8AC3E}">
        <p14:creationId xmlns:p14="http://schemas.microsoft.com/office/powerpoint/2010/main" val="533711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A668EE-9B10-43C2-A9A0-16EC822BD4D5}" type="datetimeFigureOut">
              <a:rPr lang="en-US" smtClean="0"/>
              <a:t>6/8/2016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186B696-AA00-4BCD-BF09-E5D7D9FE847C}" type="slidenum">
              <a:rPr lang="en-US" smtClean="0"/>
              <a:t>‹#›</a:t>
            </a:fld>
            <a:endParaRPr lang="en-US"/>
          </a:p>
        </p:txBody>
      </p:sp>
    </p:spTree>
    <p:extLst>
      <p:ext uri="{BB962C8B-B14F-4D97-AF65-F5344CB8AC3E}">
        <p14:creationId xmlns:p14="http://schemas.microsoft.com/office/powerpoint/2010/main" val="901882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A668EE-9B10-43C2-A9A0-16EC822BD4D5}" type="datetimeFigureOut">
              <a:rPr lang="en-US" smtClean="0"/>
              <a:t>6/8/2016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186B696-AA00-4BCD-BF09-E5D7D9FE847C}" type="slidenum">
              <a:rPr lang="en-US" smtClean="0"/>
              <a:t>‹#›</a:t>
            </a:fld>
            <a:endParaRPr lang="en-US"/>
          </a:p>
        </p:txBody>
      </p:sp>
    </p:spTree>
    <p:extLst>
      <p:ext uri="{BB962C8B-B14F-4D97-AF65-F5344CB8AC3E}">
        <p14:creationId xmlns:p14="http://schemas.microsoft.com/office/powerpoint/2010/main" val="333130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8DA668EE-9B10-43C2-A9A0-16EC822BD4D5}" type="datetimeFigureOut">
              <a:rPr lang="en-US" smtClean="0"/>
              <a:t>6/8/2016</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0186B696-AA00-4BCD-BF09-E5D7D9FE847C}" type="slidenum">
              <a:rPr lang="en-US" smtClean="0"/>
              <a:t>‹#›</a:t>
            </a:fld>
            <a:endParaRPr lang="en-US"/>
          </a:p>
        </p:txBody>
      </p:sp>
    </p:spTree>
    <p:extLst>
      <p:ext uri="{BB962C8B-B14F-4D97-AF65-F5344CB8AC3E}">
        <p14:creationId xmlns:p14="http://schemas.microsoft.com/office/powerpoint/2010/main" val="426940641"/>
      </p:ext>
    </p:extLst>
  </p:cSld>
  <p:clrMap bg1="lt1" tx1="dk1" bg2="lt2" tx2="dk2" accent1="accent1" accent2="accent2" accent3="accent3" accent4="accent4" accent5="accent5" accent6="accent6" hlink="hlink" folHlink="folHlink"/>
  <p:sldLayoutIdLst>
    <p:sldLayoutId id="2147483887" r:id="rId1"/>
    <p:sldLayoutId id="2147483888" r:id="rId2"/>
    <p:sldLayoutId id="2147483889" r:id="rId3"/>
    <p:sldLayoutId id="2147483890" r:id="rId4"/>
    <p:sldLayoutId id="2147483891" r:id="rId5"/>
    <p:sldLayoutId id="2147483892" r:id="rId6"/>
    <p:sldLayoutId id="2147483893" r:id="rId7"/>
    <p:sldLayoutId id="2147483894" r:id="rId8"/>
    <p:sldLayoutId id="2147483895" r:id="rId9"/>
    <p:sldLayoutId id="2147483896" r:id="rId10"/>
    <p:sldLayoutId id="2147483897" r:id="rId11"/>
    <p:sldLayoutId id="2147483898" r:id="rId12"/>
    <p:sldLayoutId id="2147483899" r:id="rId13"/>
    <p:sldLayoutId id="2147483900" r:id="rId14"/>
    <p:sldLayoutId id="2147483901" r:id="rId15"/>
    <p:sldLayoutId id="2147483902"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49585" y="3902767"/>
            <a:ext cx="8911687" cy="2080590"/>
          </a:xfrm>
        </p:spPr>
        <p:txBody>
          <a:bodyPr>
            <a:normAutofit fontScale="90000"/>
          </a:bodyPr>
          <a:lstStyle/>
          <a:p>
            <a:pPr algn="ctr"/>
            <a:r>
              <a:rPr lang="en-US" sz="6000" dirty="0">
                <a:latin typeface="Times New Roman" panose="02020603050405020304" pitchFamily="18" charset="0"/>
                <a:cs typeface="Times New Roman" panose="02020603050405020304" pitchFamily="18" charset="0"/>
              </a:rPr>
              <a:t>Discourse Analysis</a:t>
            </a:r>
            <a:br>
              <a:rPr lang="en-US" sz="6000"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Natural Language Understanding</a:t>
            </a:r>
            <a:br>
              <a:rPr lang="en-US" dirty="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basis</a:t>
            </a:r>
            <a:r>
              <a:rPr lang="en-US" sz="4000" dirty="0" smtClean="0"/>
              <a:t/>
            </a:r>
            <a:br>
              <a:rPr lang="en-US" sz="4000" dirty="0" smtClean="0"/>
            </a:br>
            <a:r>
              <a:rPr lang="en-US" dirty="0" smtClean="0"/>
              <a:t/>
            </a:r>
            <a:br>
              <a:rPr lang="en-US" dirty="0" smtClean="0"/>
            </a:br>
            <a:r>
              <a:rPr lang="en-US" dirty="0"/>
              <a:t/>
            </a:r>
            <a:br>
              <a:rPr lang="en-US" dirty="0"/>
            </a:br>
            <a:r>
              <a:rPr lang="en-US" sz="4000" dirty="0" smtClean="0"/>
              <a:t/>
            </a:r>
            <a:br>
              <a:rPr lang="en-US" sz="4000" dirty="0" smtClean="0"/>
            </a:br>
            <a:r>
              <a:rPr lang="en-US" sz="4000" dirty="0"/>
              <a:t/>
            </a:r>
            <a:br>
              <a:rPr lang="en-US" sz="4000" dirty="0"/>
            </a:br>
            <a:r>
              <a:rPr lang="en-US" sz="4000" dirty="0" smtClean="0"/>
              <a:t/>
            </a:r>
            <a:br>
              <a:rPr lang="en-US" sz="4000" dirty="0" smtClean="0"/>
            </a:br>
            <a:r>
              <a:rPr lang="en-US" sz="4000" dirty="0"/>
              <a:t/>
            </a:r>
            <a:br>
              <a:rPr lang="en-US" sz="4000" dirty="0"/>
            </a:br>
            <a:r>
              <a:rPr lang="en-US" dirty="0" smtClean="0"/>
              <a:t/>
            </a:r>
            <a:br>
              <a:rPr lang="en-US" dirty="0" smtClean="0"/>
            </a:br>
            <a:endParaRPr lang="en-US" dirty="0"/>
          </a:p>
        </p:txBody>
      </p:sp>
      <p:sp>
        <p:nvSpPr>
          <p:cNvPr id="4" name="Rectangle 10"/>
          <p:cNvSpPr txBox="1">
            <a:spLocks noChangeArrowheads="1"/>
          </p:cNvSpPr>
          <p:nvPr/>
        </p:nvSpPr>
        <p:spPr>
          <a:xfrm>
            <a:off x="3733800" y="3445567"/>
            <a:ext cx="6178826" cy="457200"/>
          </a:xfrm>
          <a:prstGeom prst="rect">
            <a:avLst/>
          </a:prstGeom>
        </p:spPr>
        <p:txBody>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nSpc>
                <a:spcPct val="80000"/>
              </a:lnSpc>
            </a:pPr>
            <a:r>
              <a:rPr lang="en-US" altLang="en-US" sz="2000" dirty="0" smtClean="0">
                <a:latin typeface="Times New Roman" panose="02020603050405020304" pitchFamily="18" charset="0"/>
                <a:cs typeface="Times New Roman" panose="02020603050405020304" pitchFamily="18" charset="0"/>
              </a:rPr>
              <a:t>June 2016, Informatics– Ibrahim Dahmash</a:t>
            </a:r>
          </a:p>
        </p:txBody>
      </p:sp>
      <p:pic>
        <p:nvPicPr>
          <p:cNvPr id="5" name="Picture 1" descr="C:\Users\Marvin Leyson 1\AppData\Local\Microsoft\Windows\Temporary Internet Files\Content.IE5\V2JS1E1N\MC900078753[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71725" y="304801"/>
            <a:ext cx="2929592" cy="35648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3906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latin typeface="Times New Roman" panose="02020603050405020304" pitchFamily="18" charset="0"/>
                <a:ea typeface="宋体" panose="02010600030101010101" pitchFamily="2" charset="-122"/>
              </a:rPr>
              <a:t>Constraints</a:t>
            </a:r>
            <a:endParaRPr lang="en-US" dirty="0">
              <a:latin typeface="Times New Roman" panose="02020603050405020304" pitchFamily="18" charset="0"/>
              <a:cs typeface="Times New Roman" panose="02020603050405020304" pitchFamily="18" charset="0"/>
            </a:endParaRPr>
          </a:p>
        </p:txBody>
      </p:sp>
      <p:sp>
        <p:nvSpPr>
          <p:cNvPr id="3" name="Date Placeholder 7"/>
          <p:cNvSpPr>
            <a:spLocks noGrp="1"/>
          </p:cNvSpPr>
          <p:nvPr>
            <p:ph type="dt" sz="quarter" idx="10"/>
          </p:nvPr>
        </p:nvSpPr>
        <p:spPr bwMode="auto">
          <a:xfrm>
            <a:off x="1004268" y="6286500"/>
            <a:ext cx="2571750" cy="4746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defRPr>
            </a:lvl9pPr>
          </a:lstStyle>
          <a:p>
            <a:pPr eaLnBrk="1" fontAlgn="base" hangingPunct="1">
              <a:spcBef>
                <a:spcPct val="0"/>
              </a:spcBef>
              <a:spcAft>
                <a:spcPct val="0"/>
              </a:spcAft>
            </a:pPr>
            <a:r>
              <a:rPr lang="de-DE" altLang="en-US" sz="1400" dirty="0"/>
              <a:t>Ibrahim Dahmash</a:t>
            </a:r>
            <a:endParaRPr lang="en-GB" altLang="en-US" sz="1400" dirty="0"/>
          </a:p>
        </p:txBody>
      </p:sp>
      <p:sp>
        <p:nvSpPr>
          <p:cNvPr id="4" name="Slide Number Placeholder 8"/>
          <p:cNvSpPr>
            <a:spLocks noGrp="1"/>
          </p:cNvSpPr>
          <p:nvPr>
            <p:ph type="sldNum" sz="quarter" idx="12"/>
          </p:nvPr>
        </p:nvSpPr>
        <p:spPr bwMode="auto">
          <a:xfrm>
            <a:off x="11172030" y="6286500"/>
            <a:ext cx="665162" cy="4746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fld id="{E5754464-0C2F-4BB9-8E63-9312EDFC2342}" type="slidenum">
              <a:rPr lang="en-GB" altLang="en-US" sz="1400"/>
              <a:pPr eaLnBrk="1" hangingPunct="1"/>
              <a:t>10</a:t>
            </a:fld>
            <a:endParaRPr lang="en-GB" altLang="en-US" sz="1400" dirty="0"/>
          </a:p>
        </p:txBody>
      </p:sp>
      <p:sp>
        <p:nvSpPr>
          <p:cNvPr id="5" name="Footer Placeholder 9"/>
          <p:cNvSpPr>
            <a:spLocks noGrp="1"/>
          </p:cNvSpPr>
          <p:nvPr>
            <p:ph type="ftr" sz="quarter" idx="11"/>
          </p:nvPr>
        </p:nvSpPr>
        <p:spPr bwMode="auto">
          <a:xfrm>
            <a:off x="5693468" y="6286500"/>
            <a:ext cx="2920446" cy="4746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defRPr>
            </a:lvl9pPr>
          </a:lstStyle>
          <a:p>
            <a:pPr algn="ctr" eaLnBrk="1" fontAlgn="base" hangingPunct="1">
              <a:spcBef>
                <a:spcPct val="0"/>
              </a:spcBef>
              <a:spcAft>
                <a:spcPct val="0"/>
              </a:spcAft>
            </a:pPr>
            <a:r>
              <a:rPr lang="en-US" altLang="en-US" sz="1400" dirty="0" smtClean="0"/>
              <a:t>Discourse Analysis</a:t>
            </a:r>
            <a:endParaRPr lang="en-GB" altLang="en-US" sz="1400" dirty="0"/>
          </a:p>
        </p:txBody>
      </p:sp>
      <p:sp>
        <p:nvSpPr>
          <p:cNvPr id="10" name="Rectangle 3"/>
          <p:cNvSpPr txBox="1">
            <a:spLocks noChangeArrowheads="1"/>
          </p:cNvSpPr>
          <p:nvPr/>
        </p:nvSpPr>
        <p:spPr>
          <a:xfrm>
            <a:off x="3044685" y="1580324"/>
            <a:ext cx="8272671" cy="4267200"/>
          </a:xfrm>
          <a:prstGeom prst="rect">
            <a:avLst/>
          </a:prstGeom>
        </p:spPr>
        <p:txBody>
          <a:bodyPr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nSpc>
                <a:spcPct val="90000"/>
              </a:lnSpc>
              <a:buClr>
                <a:schemeClr val="accent1">
                  <a:lumMod val="75000"/>
                </a:schemeClr>
              </a:buClr>
              <a:buFont typeface="Arial"/>
              <a:buChar char="•"/>
              <a:defRPr/>
            </a:pPr>
            <a:r>
              <a:rPr lang="en-US" altLang="zh-CN" sz="2100" b="1" dirty="0">
                <a:latin typeface="Times New Roman" panose="02020603050405020304" pitchFamily="18" charset="0"/>
                <a:ea typeface="宋体" panose="02010600030101010101" pitchFamily="2" charset="-122"/>
              </a:rPr>
              <a:t>Syntactic Constraints</a:t>
            </a:r>
            <a:r>
              <a:rPr lang="en-US" altLang="zh-CN" sz="2100" dirty="0">
                <a:latin typeface="Times New Roman" panose="02020603050405020304" pitchFamily="18" charset="0"/>
                <a:ea typeface="宋体" panose="02010600030101010101" pitchFamily="2" charset="-122"/>
              </a:rPr>
              <a:t>: </a:t>
            </a:r>
          </a:p>
          <a:p>
            <a:pPr lvl="1">
              <a:lnSpc>
                <a:spcPct val="90000"/>
              </a:lnSpc>
              <a:buClr>
                <a:schemeClr val="accent1">
                  <a:lumMod val="75000"/>
                </a:schemeClr>
              </a:buClr>
              <a:buFont typeface="Arial"/>
              <a:buChar char="•"/>
              <a:defRPr/>
            </a:pPr>
            <a:r>
              <a:rPr lang="en-US" altLang="zh-CN" sz="2000" dirty="0">
                <a:latin typeface="Times New Roman" panose="02020603050405020304" pitchFamily="18" charset="0"/>
                <a:ea typeface="宋体" panose="02010600030101010101" pitchFamily="2" charset="-122"/>
              </a:rPr>
              <a:t>Syntactic relationships between a referring expression and a possible antecedent noun phrase</a:t>
            </a:r>
          </a:p>
          <a:p>
            <a:pPr lvl="2">
              <a:lnSpc>
                <a:spcPct val="90000"/>
              </a:lnSpc>
              <a:buClr>
                <a:schemeClr val="accent1">
                  <a:lumMod val="75000"/>
                </a:schemeClr>
              </a:buClr>
              <a:buFont typeface="Arial"/>
              <a:buChar char="•"/>
              <a:defRPr/>
            </a:pPr>
            <a:r>
              <a:rPr lang="en-US" altLang="zh-CN" sz="1900" dirty="0">
                <a:latin typeface="Times New Roman" panose="02020603050405020304" pitchFamily="18" charset="0"/>
                <a:ea typeface="宋体" panose="02010600030101010101" pitchFamily="2" charset="-122"/>
              </a:rPr>
              <a:t>John bought </a:t>
            </a:r>
            <a:r>
              <a:rPr lang="en-US" altLang="zh-CN" sz="1900" dirty="0">
                <a:solidFill>
                  <a:srgbClr val="C00000"/>
                </a:solidFill>
                <a:latin typeface="Times New Roman" panose="02020603050405020304" pitchFamily="18" charset="0"/>
                <a:ea typeface="宋体" panose="02010600030101010101" pitchFamily="2" charset="-122"/>
              </a:rPr>
              <a:t>himself</a:t>
            </a:r>
            <a:r>
              <a:rPr lang="en-US" altLang="zh-CN" sz="1900" dirty="0">
                <a:latin typeface="Times New Roman" panose="02020603050405020304" pitchFamily="18" charset="0"/>
                <a:ea typeface="宋体" panose="02010600030101010101" pitchFamily="2" charset="-122"/>
              </a:rPr>
              <a:t> a new car. [himself=John]</a:t>
            </a:r>
          </a:p>
          <a:p>
            <a:pPr lvl="2">
              <a:lnSpc>
                <a:spcPct val="90000"/>
              </a:lnSpc>
              <a:buClr>
                <a:schemeClr val="accent1">
                  <a:lumMod val="75000"/>
                </a:schemeClr>
              </a:buClr>
              <a:buFont typeface="Arial"/>
              <a:buChar char="•"/>
              <a:defRPr/>
            </a:pPr>
            <a:r>
              <a:rPr lang="en-US" altLang="zh-CN" sz="1900" dirty="0">
                <a:latin typeface="Times New Roman" panose="02020603050405020304" pitchFamily="18" charset="0"/>
                <a:ea typeface="宋体" panose="02010600030101010101" pitchFamily="2" charset="-122"/>
              </a:rPr>
              <a:t>John bought </a:t>
            </a:r>
            <a:r>
              <a:rPr lang="en-US" altLang="zh-CN" sz="1900" dirty="0">
                <a:solidFill>
                  <a:srgbClr val="C00000"/>
                </a:solidFill>
                <a:latin typeface="Times New Roman" panose="02020603050405020304" pitchFamily="18" charset="0"/>
                <a:ea typeface="宋体" panose="02010600030101010101" pitchFamily="2" charset="-122"/>
              </a:rPr>
              <a:t>him</a:t>
            </a:r>
            <a:r>
              <a:rPr lang="en-US" altLang="zh-CN" sz="1900" dirty="0">
                <a:latin typeface="Times New Roman" panose="02020603050405020304" pitchFamily="18" charset="0"/>
                <a:ea typeface="宋体" panose="02010600030101010101" pitchFamily="2" charset="-122"/>
              </a:rPr>
              <a:t> a new car. [</a:t>
            </a:r>
            <a:r>
              <a:rPr lang="en-US" altLang="zh-CN" sz="1900" dirty="0" smtClean="0">
                <a:latin typeface="Times New Roman" panose="02020603050405020304" pitchFamily="18" charset="0"/>
                <a:ea typeface="宋体" panose="02010600030101010101" pitchFamily="2" charset="-122"/>
              </a:rPr>
              <a:t>him </a:t>
            </a:r>
            <a:r>
              <a:rPr lang="en-US" altLang="zh-CN" sz="1900" dirty="0" smtClean="0">
                <a:latin typeface="Times New Roman" panose="02020603050405020304" pitchFamily="18" charset="0"/>
                <a:ea typeface="宋体" panose="02010600030101010101" pitchFamily="2" charset="-122"/>
                <a:cs typeface="Times New Roman" panose="02020603050405020304" pitchFamily="18" charset="0"/>
              </a:rPr>
              <a:t>≠ </a:t>
            </a:r>
            <a:r>
              <a:rPr lang="en-US" altLang="zh-CN" sz="1900" dirty="0" smtClean="0">
                <a:latin typeface="Times New Roman" panose="02020603050405020304" pitchFamily="18" charset="0"/>
                <a:ea typeface="宋体" panose="02010600030101010101" pitchFamily="2" charset="-122"/>
              </a:rPr>
              <a:t>John</a:t>
            </a:r>
            <a:r>
              <a:rPr lang="en-US" altLang="zh-CN" sz="1900" dirty="0">
                <a:latin typeface="Times New Roman" panose="02020603050405020304" pitchFamily="18" charset="0"/>
                <a:ea typeface="宋体" panose="02010600030101010101" pitchFamily="2" charset="-122"/>
              </a:rPr>
              <a:t>]</a:t>
            </a:r>
          </a:p>
          <a:p>
            <a:pPr>
              <a:lnSpc>
                <a:spcPct val="90000"/>
              </a:lnSpc>
              <a:buClr>
                <a:schemeClr val="accent1">
                  <a:lumMod val="75000"/>
                </a:schemeClr>
              </a:buClr>
              <a:buFont typeface="Arial"/>
              <a:buChar char="•"/>
              <a:defRPr/>
            </a:pPr>
            <a:endParaRPr lang="en-US" altLang="zh-CN" sz="2600" dirty="0">
              <a:latin typeface="Times New Roman" panose="02020603050405020304" pitchFamily="18" charset="0"/>
              <a:ea typeface="宋体" panose="02010600030101010101" pitchFamily="2" charset="-122"/>
            </a:endParaRPr>
          </a:p>
          <a:p>
            <a:pPr>
              <a:lnSpc>
                <a:spcPct val="90000"/>
              </a:lnSpc>
              <a:buClr>
                <a:schemeClr val="accent1">
                  <a:lumMod val="75000"/>
                </a:schemeClr>
              </a:buClr>
              <a:buFont typeface="Arial"/>
              <a:buChar char="•"/>
              <a:defRPr/>
            </a:pPr>
            <a:r>
              <a:rPr lang="en-US" altLang="zh-CN" sz="2100" b="1" dirty="0">
                <a:latin typeface="Times New Roman" panose="02020603050405020304" pitchFamily="18" charset="0"/>
                <a:ea typeface="宋体" panose="02010600030101010101" pitchFamily="2" charset="-122"/>
              </a:rPr>
              <a:t>Selectional Restrictions</a:t>
            </a:r>
            <a:r>
              <a:rPr lang="en-US" altLang="zh-CN" sz="2100" dirty="0">
                <a:latin typeface="Times New Roman" panose="02020603050405020304" pitchFamily="18" charset="0"/>
                <a:ea typeface="宋体" panose="02010600030101010101" pitchFamily="2" charset="-122"/>
              </a:rPr>
              <a:t>:</a:t>
            </a:r>
          </a:p>
          <a:p>
            <a:pPr lvl="1">
              <a:lnSpc>
                <a:spcPct val="90000"/>
              </a:lnSpc>
              <a:buClr>
                <a:schemeClr val="accent1">
                  <a:lumMod val="75000"/>
                </a:schemeClr>
              </a:buClr>
              <a:buFont typeface="Arial"/>
              <a:buChar char="•"/>
              <a:defRPr/>
            </a:pPr>
            <a:r>
              <a:rPr lang="en-US" altLang="zh-CN" sz="2000" dirty="0">
                <a:latin typeface="Times New Roman" panose="02020603050405020304" pitchFamily="18" charset="0"/>
                <a:ea typeface="宋体" panose="02010600030101010101" pitchFamily="2" charset="-122"/>
              </a:rPr>
              <a:t>A verb places restrictions on its arguments.</a:t>
            </a:r>
          </a:p>
          <a:p>
            <a:pPr lvl="2">
              <a:lnSpc>
                <a:spcPct val="90000"/>
              </a:lnSpc>
              <a:buClr>
                <a:schemeClr val="accent1">
                  <a:lumMod val="75000"/>
                </a:schemeClr>
              </a:buClr>
              <a:buFont typeface="Arial"/>
              <a:buChar char="•"/>
              <a:defRPr/>
            </a:pPr>
            <a:r>
              <a:rPr lang="en-US" altLang="zh-CN" sz="1900" dirty="0">
                <a:latin typeface="Times New Roman" panose="02020603050405020304" pitchFamily="18" charset="0"/>
                <a:ea typeface="宋体" panose="02010600030101010101" pitchFamily="2" charset="-122"/>
              </a:rPr>
              <a:t>John parked his Honda in the garage. He had driven </a:t>
            </a:r>
            <a:r>
              <a:rPr lang="en-US" altLang="zh-CN" sz="1900" dirty="0">
                <a:solidFill>
                  <a:srgbClr val="C00000"/>
                </a:solidFill>
                <a:latin typeface="Times New Roman" panose="02020603050405020304" pitchFamily="18" charset="0"/>
                <a:ea typeface="宋体" panose="02010600030101010101" pitchFamily="2" charset="-122"/>
              </a:rPr>
              <a:t>it</a:t>
            </a:r>
            <a:r>
              <a:rPr lang="en-US" altLang="zh-CN" sz="1900" dirty="0">
                <a:latin typeface="Times New Roman" panose="02020603050405020304" pitchFamily="18" charset="0"/>
                <a:ea typeface="宋体" panose="02010600030101010101" pitchFamily="2" charset="-122"/>
              </a:rPr>
              <a:t> around for hours. [it=Honda, it ≠ garage]</a:t>
            </a:r>
          </a:p>
          <a:p>
            <a:pPr lvl="2">
              <a:lnSpc>
                <a:spcPct val="90000"/>
              </a:lnSpc>
              <a:buClr>
                <a:schemeClr val="accent1">
                  <a:lumMod val="75000"/>
                </a:schemeClr>
              </a:buClr>
              <a:buFont typeface="Arial"/>
              <a:buChar char="•"/>
              <a:defRPr/>
            </a:pPr>
            <a:r>
              <a:rPr lang="en-US" altLang="en-US" sz="1900" dirty="0">
                <a:latin typeface="Times New Roman" panose="02020603050405020304" pitchFamily="18" charset="0"/>
                <a:ea typeface="宋体" panose="02010600030101010101" pitchFamily="2" charset="-122"/>
              </a:rPr>
              <a:t>I picked up the book and sat in a chair. </a:t>
            </a:r>
            <a:r>
              <a:rPr lang="en-US" altLang="en-US" sz="1900" dirty="0">
                <a:solidFill>
                  <a:srgbClr val="C00000"/>
                </a:solidFill>
                <a:latin typeface="Times New Roman" panose="02020603050405020304" pitchFamily="18" charset="0"/>
                <a:ea typeface="宋体" panose="02010600030101010101" pitchFamily="2" charset="-122"/>
              </a:rPr>
              <a:t>It</a:t>
            </a:r>
            <a:r>
              <a:rPr lang="en-US" altLang="en-US" sz="1900" dirty="0">
                <a:latin typeface="Times New Roman" panose="02020603050405020304" pitchFamily="18" charset="0"/>
                <a:ea typeface="宋体" panose="02010600030101010101" pitchFamily="2" charset="-122"/>
              </a:rPr>
              <a:t> </a:t>
            </a:r>
            <a:r>
              <a:rPr lang="en-US" altLang="en-US" sz="1900" dirty="0" smtClean="0">
                <a:latin typeface="Times New Roman" panose="02020603050405020304" pitchFamily="18" charset="0"/>
                <a:ea typeface="宋体" panose="02010600030101010101" pitchFamily="2" charset="-122"/>
              </a:rPr>
              <a:t>broke [it=a chair]</a:t>
            </a:r>
            <a:endParaRPr lang="en-US" altLang="zh-CN" sz="1900" dirty="0">
              <a:latin typeface="Times New Roman" panose="02020603050405020304" pitchFamily="18" charset="0"/>
              <a:ea typeface="宋体" panose="02010600030101010101" pitchFamily="2" charset="-122"/>
            </a:endParaRPr>
          </a:p>
        </p:txBody>
      </p:sp>
    </p:spTree>
    <p:extLst>
      <p:ext uri="{BB962C8B-B14F-4D97-AF65-F5344CB8AC3E}">
        <p14:creationId xmlns:p14="http://schemas.microsoft.com/office/powerpoint/2010/main" val="2698787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latin typeface="Times New Roman" panose="02020603050405020304" pitchFamily="18" charset="0"/>
                <a:ea typeface="宋体" panose="02010600030101010101" pitchFamily="2" charset="-122"/>
              </a:rPr>
              <a:t>Preferences</a:t>
            </a:r>
            <a:endParaRPr lang="en-US" dirty="0">
              <a:latin typeface="Times New Roman" panose="02020603050405020304" pitchFamily="18" charset="0"/>
              <a:cs typeface="Times New Roman" panose="02020603050405020304" pitchFamily="18" charset="0"/>
            </a:endParaRPr>
          </a:p>
        </p:txBody>
      </p:sp>
      <p:sp>
        <p:nvSpPr>
          <p:cNvPr id="3" name="Date Placeholder 7"/>
          <p:cNvSpPr>
            <a:spLocks noGrp="1"/>
          </p:cNvSpPr>
          <p:nvPr>
            <p:ph type="dt" sz="quarter" idx="10"/>
          </p:nvPr>
        </p:nvSpPr>
        <p:spPr bwMode="auto">
          <a:xfrm>
            <a:off x="1004268" y="6286500"/>
            <a:ext cx="2571750" cy="4746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defRPr>
            </a:lvl9pPr>
          </a:lstStyle>
          <a:p>
            <a:pPr eaLnBrk="1" fontAlgn="base" hangingPunct="1">
              <a:spcBef>
                <a:spcPct val="0"/>
              </a:spcBef>
              <a:spcAft>
                <a:spcPct val="0"/>
              </a:spcAft>
            </a:pPr>
            <a:r>
              <a:rPr lang="de-DE" altLang="en-US" sz="1400" dirty="0"/>
              <a:t>Ibrahim Dahmash</a:t>
            </a:r>
            <a:endParaRPr lang="en-GB" altLang="en-US" sz="1400" dirty="0"/>
          </a:p>
        </p:txBody>
      </p:sp>
      <p:sp>
        <p:nvSpPr>
          <p:cNvPr id="4" name="Slide Number Placeholder 8"/>
          <p:cNvSpPr>
            <a:spLocks noGrp="1"/>
          </p:cNvSpPr>
          <p:nvPr>
            <p:ph type="sldNum" sz="quarter" idx="12"/>
          </p:nvPr>
        </p:nvSpPr>
        <p:spPr bwMode="auto">
          <a:xfrm>
            <a:off x="11172030" y="6286500"/>
            <a:ext cx="665162" cy="4746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fld id="{E5754464-0C2F-4BB9-8E63-9312EDFC2342}" type="slidenum">
              <a:rPr lang="en-GB" altLang="en-US" sz="1400"/>
              <a:pPr eaLnBrk="1" hangingPunct="1"/>
              <a:t>11</a:t>
            </a:fld>
            <a:endParaRPr lang="en-GB" altLang="en-US" sz="1400" dirty="0"/>
          </a:p>
        </p:txBody>
      </p:sp>
      <p:sp>
        <p:nvSpPr>
          <p:cNvPr id="5" name="Footer Placeholder 9"/>
          <p:cNvSpPr>
            <a:spLocks noGrp="1"/>
          </p:cNvSpPr>
          <p:nvPr>
            <p:ph type="ftr" sz="quarter" idx="11"/>
          </p:nvPr>
        </p:nvSpPr>
        <p:spPr bwMode="auto">
          <a:xfrm>
            <a:off x="5693468" y="6286500"/>
            <a:ext cx="2920446" cy="4746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defRPr>
            </a:lvl9pPr>
          </a:lstStyle>
          <a:p>
            <a:pPr algn="ctr" eaLnBrk="1" fontAlgn="base" hangingPunct="1">
              <a:spcBef>
                <a:spcPct val="0"/>
              </a:spcBef>
              <a:spcAft>
                <a:spcPct val="0"/>
              </a:spcAft>
            </a:pPr>
            <a:r>
              <a:rPr lang="en-US" altLang="en-US" sz="1400" dirty="0" smtClean="0"/>
              <a:t>Discourse Analysis</a:t>
            </a:r>
            <a:endParaRPr lang="en-GB" altLang="en-US" sz="1400" dirty="0"/>
          </a:p>
        </p:txBody>
      </p:sp>
      <p:sp>
        <p:nvSpPr>
          <p:cNvPr id="10" name="Rectangle 3"/>
          <p:cNvSpPr txBox="1">
            <a:spLocks noChangeArrowheads="1"/>
          </p:cNvSpPr>
          <p:nvPr/>
        </p:nvSpPr>
        <p:spPr>
          <a:xfrm>
            <a:off x="3044685" y="1580324"/>
            <a:ext cx="8272671" cy="4330146"/>
          </a:xfrm>
          <a:prstGeom prst="rect">
            <a:avLst/>
          </a:prstGeom>
        </p:spPr>
        <p:txBody>
          <a:bodyPr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fontAlgn="auto">
              <a:buClr>
                <a:schemeClr val="accent1">
                  <a:lumMod val="75000"/>
                </a:schemeClr>
              </a:buClr>
              <a:buFont typeface="Arial"/>
              <a:buChar char="•"/>
              <a:defRPr/>
            </a:pPr>
            <a:r>
              <a:rPr lang="en-US" altLang="zh-CN" sz="2100" b="1" dirty="0">
                <a:latin typeface="Times New Roman" panose="02020603050405020304" pitchFamily="18" charset="0"/>
                <a:ea typeface="宋体" panose="02010600030101010101" pitchFamily="2" charset="-122"/>
              </a:rPr>
              <a:t>Recency</a:t>
            </a:r>
            <a:r>
              <a:rPr lang="en-US" altLang="zh-CN" sz="2100" dirty="0">
                <a:latin typeface="Times New Roman" panose="02020603050405020304" pitchFamily="18" charset="0"/>
                <a:ea typeface="宋体" panose="02010600030101010101" pitchFamily="2" charset="-122"/>
              </a:rPr>
              <a:t>:</a:t>
            </a:r>
          </a:p>
          <a:p>
            <a:pPr lvl="1" fontAlgn="auto">
              <a:buClr>
                <a:schemeClr val="accent1">
                  <a:lumMod val="75000"/>
                </a:schemeClr>
              </a:buClr>
              <a:buFont typeface="Arial"/>
              <a:buChar char="•"/>
              <a:defRPr/>
            </a:pPr>
            <a:r>
              <a:rPr lang="en-US" altLang="zh-CN" sz="2000" dirty="0">
                <a:latin typeface="Times New Roman" panose="02020603050405020304" pitchFamily="18" charset="0"/>
                <a:ea typeface="宋体" panose="02010600030101010101" pitchFamily="2" charset="-122"/>
              </a:rPr>
              <a:t>Entities introduced recently are more </a:t>
            </a:r>
            <a:r>
              <a:rPr lang="en-US" altLang="zh-CN" sz="2000" dirty="0">
                <a:solidFill>
                  <a:srgbClr val="C00000"/>
                </a:solidFill>
                <a:latin typeface="Times New Roman" panose="02020603050405020304" pitchFamily="18" charset="0"/>
                <a:ea typeface="宋体" panose="02010600030101010101" pitchFamily="2" charset="-122"/>
              </a:rPr>
              <a:t>salient</a:t>
            </a:r>
            <a:r>
              <a:rPr lang="en-US" altLang="zh-CN" sz="2000" dirty="0">
                <a:latin typeface="Times New Roman" panose="02020603050405020304" pitchFamily="18" charset="0"/>
                <a:ea typeface="宋体" panose="02010600030101010101" pitchFamily="2" charset="-122"/>
              </a:rPr>
              <a:t> than those introduced before.</a:t>
            </a:r>
          </a:p>
          <a:p>
            <a:pPr lvl="2" fontAlgn="auto">
              <a:buClr>
                <a:schemeClr val="accent1">
                  <a:lumMod val="75000"/>
                </a:schemeClr>
              </a:buClr>
              <a:buFont typeface="Arial"/>
              <a:buChar char="•"/>
              <a:defRPr/>
            </a:pPr>
            <a:r>
              <a:rPr lang="en-US" altLang="zh-CN" sz="1900" dirty="0">
                <a:latin typeface="Times New Roman" panose="02020603050405020304" pitchFamily="18" charset="0"/>
                <a:ea typeface="宋体" panose="02010600030101010101" pitchFamily="2" charset="-122"/>
              </a:rPr>
              <a:t>John has a Legend. Bill has an </a:t>
            </a:r>
            <a:r>
              <a:rPr lang="en-US" altLang="zh-CN" sz="1900" dirty="0" smtClean="0">
                <a:latin typeface="Times New Roman" panose="02020603050405020304" pitchFamily="18" charset="0"/>
                <a:ea typeface="宋体" panose="02010600030101010101" pitchFamily="2" charset="-122"/>
              </a:rPr>
              <a:t>Civic. </a:t>
            </a:r>
            <a:r>
              <a:rPr lang="en-US" altLang="zh-CN" sz="1900" dirty="0">
                <a:latin typeface="Times New Roman" panose="02020603050405020304" pitchFamily="18" charset="0"/>
                <a:ea typeface="宋体" panose="02010600030101010101" pitchFamily="2" charset="-122"/>
              </a:rPr>
              <a:t>Mary likes to drive </a:t>
            </a:r>
            <a:r>
              <a:rPr lang="en-US" altLang="zh-CN" sz="1900" dirty="0">
                <a:solidFill>
                  <a:srgbClr val="C00000"/>
                </a:solidFill>
                <a:latin typeface="Times New Roman" panose="02020603050405020304" pitchFamily="18" charset="0"/>
                <a:ea typeface="宋体" panose="02010600030101010101" pitchFamily="2" charset="-122"/>
              </a:rPr>
              <a:t>it</a:t>
            </a:r>
            <a:r>
              <a:rPr lang="en-US" altLang="zh-CN" sz="1900" dirty="0">
                <a:latin typeface="Times New Roman" panose="02020603050405020304" pitchFamily="18" charset="0"/>
                <a:ea typeface="宋体" panose="02010600030101010101" pitchFamily="2" charset="-122"/>
              </a:rPr>
              <a:t>. </a:t>
            </a:r>
          </a:p>
          <a:p>
            <a:pPr lvl="2" fontAlgn="auto">
              <a:buClr>
                <a:schemeClr val="accent1">
                  <a:lumMod val="75000"/>
                </a:schemeClr>
              </a:buClr>
              <a:buFont typeface="Arial"/>
              <a:buChar char="•"/>
              <a:defRPr/>
            </a:pPr>
            <a:endParaRPr lang="en-US" altLang="zh-CN" sz="2100" dirty="0">
              <a:latin typeface="Times New Roman" panose="02020603050405020304" pitchFamily="18" charset="0"/>
              <a:ea typeface="宋体" panose="02010600030101010101" pitchFamily="2" charset="-122"/>
            </a:endParaRPr>
          </a:p>
          <a:p>
            <a:pPr fontAlgn="auto">
              <a:buClr>
                <a:schemeClr val="accent1">
                  <a:lumMod val="75000"/>
                </a:schemeClr>
              </a:buClr>
              <a:buFont typeface="Arial"/>
              <a:buChar char="•"/>
              <a:defRPr/>
            </a:pPr>
            <a:r>
              <a:rPr lang="en-US" altLang="zh-CN" sz="2100" b="1" dirty="0">
                <a:latin typeface="Times New Roman" panose="02020603050405020304" pitchFamily="18" charset="0"/>
                <a:ea typeface="宋体" panose="02010600030101010101" pitchFamily="2" charset="-122"/>
              </a:rPr>
              <a:t>Grammatical Role</a:t>
            </a:r>
            <a:r>
              <a:rPr lang="en-US" altLang="zh-CN" sz="2100" dirty="0">
                <a:latin typeface="Times New Roman" panose="02020603050405020304" pitchFamily="18" charset="0"/>
                <a:ea typeface="宋体" panose="02010600030101010101" pitchFamily="2" charset="-122"/>
              </a:rPr>
              <a:t>:</a:t>
            </a:r>
          </a:p>
          <a:p>
            <a:pPr lvl="1" fontAlgn="auto">
              <a:buClr>
                <a:schemeClr val="accent1">
                  <a:lumMod val="75000"/>
                </a:schemeClr>
              </a:buClr>
              <a:buFont typeface="Arial"/>
              <a:buChar char="•"/>
              <a:defRPr/>
            </a:pPr>
            <a:r>
              <a:rPr lang="en-US" altLang="zh-CN" sz="2000" dirty="0">
                <a:latin typeface="Times New Roman" panose="02020603050405020304" pitchFamily="18" charset="0"/>
                <a:ea typeface="宋体" panose="02010600030101010101" pitchFamily="2" charset="-122"/>
              </a:rPr>
              <a:t>Entities mentioned in subject position are more </a:t>
            </a:r>
            <a:r>
              <a:rPr lang="en-US" altLang="zh-CN" sz="2000" dirty="0">
                <a:solidFill>
                  <a:srgbClr val="C00000"/>
                </a:solidFill>
                <a:latin typeface="Times New Roman" panose="02020603050405020304" pitchFamily="18" charset="0"/>
                <a:ea typeface="宋体" panose="02010600030101010101" pitchFamily="2" charset="-122"/>
              </a:rPr>
              <a:t>salient</a:t>
            </a:r>
            <a:r>
              <a:rPr lang="en-US" altLang="zh-CN" sz="2000" dirty="0">
                <a:latin typeface="Times New Roman" panose="02020603050405020304" pitchFamily="18" charset="0"/>
                <a:ea typeface="宋体" panose="02010600030101010101" pitchFamily="2" charset="-122"/>
              </a:rPr>
              <a:t> than those in object position</a:t>
            </a:r>
            <a:r>
              <a:rPr lang="en-US" altLang="zh-CN" dirty="0">
                <a:latin typeface="Times New Roman" panose="02020603050405020304" pitchFamily="18" charset="0"/>
                <a:ea typeface="宋体" panose="02010600030101010101" pitchFamily="2" charset="-122"/>
              </a:rPr>
              <a:t>.</a:t>
            </a:r>
          </a:p>
          <a:p>
            <a:pPr lvl="2" fontAlgn="auto">
              <a:buClr>
                <a:schemeClr val="accent1">
                  <a:lumMod val="75000"/>
                </a:schemeClr>
              </a:buClr>
              <a:buFont typeface="Arial"/>
              <a:buChar char="•"/>
              <a:defRPr/>
            </a:pPr>
            <a:r>
              <a:rPr lang="en-US" altLang="zh-CN" sz="1900" dirty="0">
                <a:latin typeface="Times New Roman" panose="02020603050405020304" pitchFamily="18" charset="0"/>
                <a:ea typeface="宋体" panose="02010600030101010101" pitchFamily="2" charset="-122"/>
              </a:rPr>
              <a:t>Bill went to the </a:t>
            </a:r>
            <a:r>
              <a:rPr lang="en-US" altLang="zh-CN" sz="1900" dirty="0" smtClean="0">
                <a:latin typeface="Times New Roman" panose="02020603050405020304" pitchFamily="18" charset="0"/>
                <a:ea typeface="宋体" panose="02010600030101010101" pitchFamily="2" charset="-122"/>
              </a:rPr>
              <a:t>Honda dealership </a:t>
            </a:r>
            <a:r>
              <a:rPr lang="en-US" altLang="zh-CN" sz="1900" dirty="0">
                <a:latin typeface="Times New Roman" panose="02020603050405020304" pitchFamily="18" charset="0"/>
                <a:ea typeface="宋体" panose="02010600030101010101" pitchFamily="2" charset="-122"/>
              </a:rPr>
              <a:t>with John. </a:t>
            </a:r>
            <a:r>
              <a:rPr lang="en-US" altLang="zh-CN" sz="1900" dirty="0">
                <a:solidFill>
                  <a:srgbClr val="C00000"/>
                </a:solidFill>
                <a:latin typeface="Times New Roman" panose="02020603050405020304" pitchFamily="18" charset="0"/>
                <a:ea typeface="宋体" panose="02010600030101010101" pitchFamily="2" charset="-122"/>
              </a:rPr>
              <a:t>He</a:t>
            </a:r>
            <a:r>
              <a:rPr lang="en-US" altLang="zh-CN" sz="1900" dirty="0">
                <a:latin typeface="Times New Roman" panose="02020603050405020304" pitchFamily="18" charset="0"/>
                <a:ea typeface="宋体" panose="02010600030101010101" pitchFamily="2" charset="-122"/>
              </a:rPr>
              <a:t> bought an </a:t>
            </a:r>
            <a:r>
              <a:rPr lang="en-US" altLang="zh-CN" sz="1900" dirty="0" smtClean="0">
                <a:latin typeface="Times New Roman" panose="02020603050405020304" pitchFamily="18" charset="0"/>
                <a:ea typeface="宋体" panose="02010600030101010101" pitchFamily="2" charset="-122"/>
              </a:rPr>
              <a:t>Civic. </a:t>
            </a:r>
            <a:r>
              <a:rPr lang="en-US" altLang="zh-CN" sz="1900" dirty="0">
                <a:latin typeface="Times New Roman" panose="02020603050405020304" pitchFamily="18" charset="0"/>
                <a:ea typeface="宋体" panose="02010600030101010101" pitchFamily="2" charset="-122"/>
              </a:rPr>
              <a:t>[he=Bill</a:t>
            </a:r>
            <a:r>
              <a:rPr lang="en-US" altLang="zh-CN" sz="1900" dirty="0" smtClean="0">
                <a:latin typeface="Times New Roman" panose="02020603050405020304" pitchFamily="18" charset="0"/>
                <a:ea typeface="宋体" panose="02010600030101010101" pitchFamily="2" charset="-122"/>
              </a:rPr>
              <a:t>]</a:t>
            </a:r>
          </a:p>
          <a:p>
            <a:pPr lvl="2" fontAlgn="auto">
              <a:buClr>
                <a:schemeClr val="accent1">
                  <a:lumMod val="75000"/>
                </a:schemeClr>
              </a:buClr>
              <a:buFont typeface="Arial"/>
              <a:buChar char="•"/>
              <a:defRPr/>
            </a:pPr>
            <a:endParaRPr lang="en-US" altLang="zh-CN" dirty="0" smtClean="0">
              <a:latin typeface="Times New Roman" panose="02020603050405020304" pitchFamily="18" charset="0"/>
              <a:ea typeface="宋体" panose="02010600030101010101" pitchFamily="2" charset="-122"/>
            </a:endParaRPr>
          </a:p>
          <a:p>
            <a:pPr lvl="2" fontAlgn="auto">
              <a:buClr>
                <a:schemeClr val="accent1">
                  <a:lumMod val="75000"/>
                </a:schemeClr>
              </a:buClr>
              <a:buFont typeface="Arial"/>
              <a:buChar char="•"/>
              <a:defRPr/>
            </a:pPr>
            <a:endParaRPr lang="en-US" altLang="zh-CN" dirty="0" smtClean="0">
              <a:latin typeface="Times New Roman" panose="02020603050405020304" pitchFamily="18" charset="0"/>
              <a:ea typeface="宋体" panose="02010600030101010101" pitchFamily="2" charset="-122"/>
            </a:endParaRPr>
          </a:p>
        </p:txBody>
      </p:sp>
    </p:spTree>
    <p:extLst>
      <p:ext uri="{BB962C8B-B14F-4D97-AF65-F5344CB8AC3E}">
        <p14:creationId xmlns:p14="http://schemas.microsoft.com/office/powerpoint/2010/main" val="1642552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992313" y="636104"/>
            <a:ext cx="8496300" cy="735495"/>
          </a:xfrm>
        </p:spPr>
        <p:txBody>
          <a:bodyPr>
            <a:normAutofit/>
          </a:bodyPr>
          <a:lstStyle/>
          <a:p>
            <a:r>
              <a:rPr lang="en-US" altLang="zh-CN" dirty="0">
                <a:latin typeface="Times New Roman" panose="02020603050405020304" pitchFamily="18" charset="0"/>
                <a:ea typeface="宋体" panose="02010600030101010101" pitchFamily="2" charset="-122"/>
              </a:rPr>
              <a:t>Preferences in Pronoun Interpretation</a:t>
            </a:r>
          </a:p>
        </p:txBody>
      </p:sp>
      <p:sp>
        <p:nvSpPr>
          <p:cNvPr id="28675" name="Rectangle 3"/>
          <p:cNvSpPr>
            <a:spLocks noGrp="1" noChangeArrowheads="1"/>
          </p:cNvSpPr>
          <p:nvPr>
            <p:ph idx="1"/>
          </p:nvPr>
        </p:nvSpPr>
        <p:spPr>
          <a:xfrm>
            <a:off x="2554699" y="1616765"/>
            <a:ext cx="8736150" cy="4784035"/>
          </a:xfrm>
        </p:spPr>
        <p:txBody>
          <a:bodyPr>
            <a:normAutofit fontScale="92500" lnSpcReduction="20000"/>
          </a:bodyPr>
          <a:lstStyle/>
          <a:p>
            <a:pPr>
              <a:lnSpc>
                <a:spcPct val="90000"/>
              </a:lnSpc>
              <a:buFont typeface="Arial" panose="020B0604020202020204" pitchFamily="34" charset="0"/>
              <a:buChar char="•"/>
            </a:pPr>
            <a:r>
              <a:rPr lang="en-US" altLang="zh-CN" sz="2300" b="1" dirty="0">
                <a:latin typeface="Times New Roman" panose="02020603050405020304" pitchFamily="18" charset="0"/>
                <a:ea typeface="宋体" panose="02010600030101010101" pitchFamily="2" charset="-122"/>
              </a:rPr>
              <a:t>Repeated Mention:</a:t>
            </a:r>
          </a:p>
          <a:p>
            <a:pPr lvl="1">
              <a:lnSpc>
                <a:spcPct val="90000"/>
              </a:lnSpc>
              <a:buFont typeface="Arial" panose="020B0604020202020204" pitchFamily="34" charset="0"/>
              <a:buChar char="•"/>
            </a:pPr>
            <a:r>
              <a:rPr lang="en-US" altLang="zh-CN" sz="2200" dirty="0">
                <a:latin typeface="Times New Roman" panose="02020603050405020304" pitchFamily="18" charset="0"/>
                <a:ea typeface="宋体" panose="02010600030101010101" pitchFamily="2" charset="-122"/>
              </a:rPr>
              <a:t>Entities that have been focused on in the prior discourse are more salient.</a:t>
            </a:r>
          </a:p>
          <a:p>
            <a:pPr lvl="2">
              <a:buFont typeface="Arial" panose="020B0604020202020204" pitchFamily="34" charset="0"/>
              <a:buChar char="•"/>
            </a:pPr>
            <a:r>
              <a:rPr lang="en-US" altLang="en-US" sz="2100" dirty="0">
                <a:latin typeface="Times New Roman" panose="02020603050405020304" pitchFamily="18" charset="0"/>
                <a:ea typeface="宋体" panose="02010600030101010101" pitchFamily="2" charset="-122"/>
              </a:rPr>
              <a:t>John needed a car to get to his new job.</a:t>
            </a:r>
          </a:p>
          <a:p>
            <a:pPr lvl="2">
              <a:buFont typeface="Arial" panose="020B0604020202020204" pitchFamily="34" charset="0"/>
              <a:buChar char="•"/>
            </a:pPr>
            <a:r>
              <a:rPr lang="en-US" altLang="en-US" sz="2100" dirty="0">
                <a:latin typeface="Times New Roman" panose="02020603050405020304" pitchFamily="18" charset="0"/>
                <a:ea typeface="宋体" panose="02010600030101010101" pitchFamily="2" charset="-122"/>
              </a:rPr>
              <a:t>He decided that he wanted something sporty.</a:t>
            </a:r>
          </a:p>
          <a:p>
            <a:pPr lvl="2">
              <a:buFont typeface="Arial" panose="020B0604020202020204" pitchFamily="34" charset="0"/>
              <a:buChar char="•"/>
            </a:pPr>
            <a:r>
              <a:rPr lang="en-US" altLang="en-US" sz="2100" dirty="0">
                <a:latin typeface="Times New Roman" panose="02020603050405020304" pitchFamily="18" charset="0"/>
                <a:ea typeface="宋体" panose="02010600030101010101" pitchFamily="2" charset="-122"/>
              </a:rPr>
              <a:t>Bill went to the </a:t>
            </a:r>
            <a:r>
              <a:rPr lang="en-US" altLang="en-US" sz="2100" dirty="0" smtClean="0">
                <a:latin typeface="Times New Roman" panose="02020603050405020304" pitchFamily="18" charset="0"/>
                <a:ea typeface="宋体" panose="02010600030101010101" pitchFamily="2" charset="-122"/>
              </a:rPr>
              <a:t>Honda dealership </a:t>
            </a:r>
            <a:r>
              <a:rPr lang="en-US" altLang="en-US" sz="2100" dirty="0">
                <a:latin typeface="Times New Roman" panose="02020603050405020304" pitchFamily="18" charset="0"/>
                <a:ea typeface="宋体" panose="02010600030101010101" pitchFamily="2" charset="-122"/>
              </a:rPr>
              <a:t>with him.</a:t>
            </a:r>
          </a:p>
          <a:p>
            <a:pPr lvl="2">
              <a:buFont typeface="Arial" panose="020B0604020202020204" pitchFamily="34" charset="0"/>
              <a:buChar char="•"/>
            </a:pPr>
            <a:r>
              <a:rPr lang="en-US" altLang="en-US" sz="2100" dirty="0">
                <a:solidFill>
                  <a:srgbClr val="C00000"/>
                </a:solidFill>
                <a:latin typeface="Times New Roman" panose="02020603050405020304" pitchFamily="18" charset="0"/>
                <a:ea typeface="宋体" panose="02010600030101010101" pitchFamily="2" charset="-122"/>
              </a:rPr>
              <a:t>He</a:t>
            </a:r>
            <a:r>
              <a:rPr lang="en-US" altLang="en-US" sz="2100" dirty="0">
                <a:latin typeface="Times New Roman" panose="02020603050405020304" pitchFamily="18" charset="0"/>
                <a:ea typeface="宋体" panose="02010600030101010101" pitchFamily="2" charset="-122"/>
              </a:rPr>
              <a:t> bought an </a:t>
            </a:r>
            <a:r>
              <a:rPr lang="en-US" altLang="en-US" sz="2100" dirty="0" smtClean="0">
                <a:latin typeface="Times New Roman" panose="02020603050405020304" pitchFamily="18" charset="0"/>
                <a:ea typeface="宋体" panose="02010600030101010101" pitchFamily="2" charset="-122"/>
              </a:rPr>
              <a:t>Civic. </a:t>
            </a:r>
            <a:r>
              <a:rPr lang="en-US" altLang="en-US" sz="2100" dirty="0">
                <a:latin typeface="Times New Roman" panose="02020603050405020304" pitchFamily="18" charset="0"/>
                <a:ea typeface="宋体" panose="02010600030101010101" pitchFamily="2" charset="-122"/>
              </a:rPr>
              <a:t>[he=John]</a:t>
            </a:r>
          </a:p>
          <a:p>
            <a:pPr>
              <a:buFont typeface="Arial" panose="020B0604020202020204" pitchFamily="34" charset="0"/>
              <a:buChar char="•"/>
            </a:pPr>
            <a:endParaRPr lang="en-US" altLang="zh-CN" sz="2300" b="1" dirty="0" smtClean="0">
              <a:latin typeface="Times New Roman" panose="02020603050405020304" pitchFamily="18" charset="0"/>
              <a:ea typeface="宋体" panose="02010600030101010101" pitchFamily="2" charset="-122"/>
            </a:endParaRPr>
          </a:p>
          <a:p>
            <a:pPr>
              <a:buFont typeface="Arial" panose="020B0604020202020204" pitchFamily="34" charset="0"/>
              <a:buChar char="•"/>
            </a:pPr>
            <a:r>
              <a:rPr lang="en-US" altLang="zh-CN" sz="2300" b="1" dirty="0" smtClean="0">
                <a:latin typeface="Times New Roman" panose="02020603050405020304" pitchFamily="18" charset="0"/>
                <a:ea typeface="宋体" panose="02010600030101010101" pitchFamily="2" charset="-122"/>
              </a:rPr>
              <a:t>Parallelism</a:t>
            </a:r>
            <a:r>
              <a:rPr lang="en-US" altLang="zh-CN" sz="2300" dirty="0" smtClean="0">
                <a:latin typeface="Times New Roman" panose="02020603050405020304" pitchFamily="18" charset="0"/>
                <a:ea typeface="宋体" panose="02010600030101010101" pitchFamily="2" charset="-122"/>
              </a:rPr>
              <a:t>:</a:t>
            </a:r>
            <a:endParaRPr lang="en-US" altLang="zh-CN" sz="2300" dirty="0">
              <a:latin typeface="Times New Roman" panose="02020603050405020304" pitchFamily="18" charset="0"/>
              <a:ea typeface="宋体" panose="02010600030101010101" pitchFamily="2" charset="-122"/>
            </a:endParaRPr>
          </a:p>
          <a:p>
            <a:pPr lvl="1">
              <a:buFont typeface="Arial" panose="020B0604020202020204" pitchFamily="34" charset="0"/>
              <a:buChar char="•"/>
            </a:pPr>
            <a:r>
              <a:rPr lang="en-US" altLang="zh-CN" sz="2200" dirty="0">
                <a:latin typeface="Times New Roman" panose="02020603050405020304" pitchFamily="18" charset="0"/>
                <a:ea typeface="宋体" panose="02010600030101010101" pitchFamily="2" charset="-122"/>
              </a:rPr>
              <a:t>There are also strong preferences that appear to be induced by parallelism effects</a:t>
            </a:r>
            <a:r>
              <a:rPr lang="en-US" altLang="zh-CN" sz="2200" dirty="0" smtClean="0">
                <a:latin typeface="Times New Roman" panose="02020603050405020304" pitchFamily="18" charset="0"/>
                <a:ea typeface="宋体" panose="02010600030101010101" pitchFamily="2" charset="-122"/>
              </a:rPr>
              <a:t>.</a:t>
            </a:r>
            <a:endParaRPr lang="en-US" altLang="zh-CN" sz="2200" dirty="0">
              <a:latin typeface="Times New Roman" panose="02020603050405020304" pitchFamily="18" charset="0"/>
              <a:ea typeface="宋体" panose="02010600030101010101" pitchFamily="2" charset="-122"/>
            </a:endParaRPr>
          </a:p>
          <a:p>
            <a:pPr lvl="2">
              <a:buFont typeface="Arial" panose="020B0604020202020204" pitchFamily="34" charset="0"/>
              <a:buChar char="•"/>
            </a:pPr>
            <a:r>
              <a:rPr lang="en-US" altLang="zh-CN" sz="2100" dirty="0">
                <a:latin typeface="Times New Roman" panose="02020603050405020304" pitchFamily="18" charset="0"/>
                <a:ea typeface="宋体" panose="02010600030101010101" pitchFamily="2" charset="-122"/>
              </a:rPr>
              <a:t>Mary went with Sue to the cinema. Sally went with </a:t>
            </a:r>
            <a:r>
              <a:rPr lang="en-US" altLang="zh-CN" sz="2100" dirty="0">
                <a:solidFill>
                  <a:srgbClr val="C00000"/>
                </a:solidFill>
                <a:latin typeface="Times New Roman" panose="02020603050405020304" pitchFamily="18" charset="0"/>
                <a:ea typeface="宋体" panose="02010600030101010101" pitchFamily="2" charset="-122"/>
              </a:rPr>
              <a:t>her</a:t>
            </a:r>
            <a:r>
              <a:rPr lang="en-US" altLang="zh-CN" sz="2100" dirty="0">
                <a:latin typeface="Times New Roman" panose="02020603050405020304" pitchFamily="18" charset="0"/>
                <a:ea typeface="宋体" panose="02010600030101010101" pitchFamily="2" charset="-122"/>
              </a:rPr>
              <a:t> to the mall. [ her = Sue</a:t>
            </a:r>
            <a:r>
              <a:rPr lang="en-US" altLang="zh-CN" sz="2100" dirty="0" smtClean="0">
                <a:latin typeface="Times New Roman" panose="02020603050405020304" pitchFamily="18" charset="0"/>
                <a:ea typeface="宋体" panose="02010600030101010101" pitchFamily="2" charset="-122"/>
              </a:rPr>
              <a:t>]</a:t>
            </a:r>
            <a:endParaRPr lang="en-US" altLang="zh-CN" sz="2100" dirty="0">
              <a:latin typeface="Times New Roman" panose="02020603050405020304" pitchFamily="18" charset="0"/>
              <a:ea typeface="宋体" panose="02010600030101010101" pitchFamily="2" charset="-122"/>
            </a:endParaRPr>
          </a:p>
          <a:p>
            <a:pPr lvl="2">
              <a:buFont typeface="Arial" panose="020B0604020202020204" pitchFamily="34" charset="0"/>
              <a:buChar char="•"/>
            </a:pPr>
            <a:r>
              <a:rPr lang="en-US" altLang="zh-CN" sz="2100" dirty="0">
                <a:latin typeface="Times New Roman" panose="02020603050405020304" pitchFamily="18" charset="0"/>
                <a:ea typeface="宋体" panose="02010600030101010101" pitchFamily="2" charset="-122"/>
              </a:rPr>
              <a:t>Jim surprised Paul and then Julie shocked </a:t>
            </a:r>
            <a:r>
              <a:rPr lang="en-US" altLang="zh-CN" sz="2100" dirty="0">
                <a:solidFill>
                  <a:srgbClr val="C00000"/>
                </a:solidFill>
                <a:latin typeface="Times New Roman" panose="02020603050405020304" pitchFamily="18" charset="0"/>
                <a:ea typeface="宋体" panose="02010600030101010101" pitchFamily="2" charset="-122"/>
              </a:rPr>
              <a:t>him</a:t>
            </a:r>
            <a:r>
              <a:rPr lang="en-US" altLang="zh-CN" sz="2100" dirty="0">
                <a:latin typeface="Times New Roman" panose="02020603050405020304" pitchFamily="18" charset="0"/>
                <a:ea typeface="宋体" panose="02010600030101010101" pitchFamily="2" charset="-122"/>
              </a:rPr>
              <a:t>. </a:t>
            </a:r>
            <a:r>
              <a:rPr lang="en-US" altLang="zh-CN" sz="2100" dirty="0" smtClean="0">
                <a:latin typeface="Times New Roman" panose="02020603050405020304" pitchFamily="18" charset="0"/>
                <a:ea typeface="宋体" panose="02010600030101010101" pitchFamily="2" charset="-122"/>
              </a:rPr>
              <a:t>[him</a:t>
            </a:r>
            <a:r>
              <a:rPr lang="en-US" altLang="zh-CN" sz="2100" i="1" dirty="0" smtClean="0">
                <a:latin typeface="Times New Roman" panose="02020603050405020304" pitchFamily="18" charset="0"/>
                <a:ea typeface="宋体" panose="02010600030101010101" pitchFamily="2" charset="-122"/>
              </a:rPr>
              <a:t> </a:t>
            </a:r>
            <a:r>
              <a:rPr lang="en-US" altLang="zh-CN" sz="2100" i="1" dirty="0">
                <a:latin typeface="Times New Roman" panose="02020603050405020304" pitchFamily="18" charset="0"/>
                <a:ea typeface="宋体" panose="02010600030101010101" pitchFamily="2" charset="-122"/>
              </a:rPr>
              <a:t>=</a:t>
            </a:r>
            <a:r>
              <a:rPr lang="en-US" altLang="zh-CN" sz="2100" dirty="0">
                <a:latin typeface="Times New Roman" panose="02020603050405020304" pitchFamily="18" charset="0"/>
                <a:ea typeface="宋体" panose="02010600030101010101" pitchFamily="2" charset="-122"/>
              </a:rPr>
              <a:t> </a:t>
            </a:r>
            <a:r>
              <a:rPr lang="en-US" altLang="zh-CN" sz="2100" dirty="0" smtClean="0">
                <a:latin typeface="Times New Roman" panose="02020603050405020304" pitchFamily="18" charset="0"/>
                <a:ea typeface="宋体" panose="02010600030101010101" pitchFamily="2" charset="-122"/>
              </a:rPr>
              <a:t>Paul</a:t>
            </a:r>
            <a:r>
              <a:rPr lang="en-US" altLang="zh-CN" sz="2100" dirty="0">
                <a:latin typeface="Times New Roman" panose="02020603050405020304" pitchFamily="18" charset="0"/>
                <a:ea typeface="宋体" panose="02010600030101010101" pitchFamily="2" charset="-122"/>
              </a:rPr>
              <a:t>]</a:t>
            </a:r>
            <a:endParaRPr lang="en-US" altLang="zh-CN" sz="2100" dirty="0" smtClean="0">
              <a:latin typeface="Times New Roman" panose="02020603050405020304" pitchFamily="18" charset="0"/>
              <a:ea typeface="宋体" panose="02010600030101010101" pitchFamily="2" charset="-122"/>
            </a:endParaRPr>
          </a:p>
          <a:p>
            <a:pPr lvl="2">
              <a:buFont typeface="Arial" panose="020B0604020202020204" pitchFamily="34" charset="0"/>
              <a:buChar char="•"/>
            </a:pPr>
            <a:endParaRPr lang="en-US" altLang="zh-CN" dirty="0">
              <a:latin typeface="Times New Roman" panose="02020603050405020304" pitchFamily="18" charset="0"/>
              <a:ea typeface="宋体" panose="02010600030101010101" pitchFamily="2" charset="-122"/>
            </a:endParaRPr>
          </a:p>
        </p:txBody>
      </p:sp>
      <p:sp>
        <p:nvSpPr>
          <p:cNvPr id="4" name="Slide Number Placeholder 8"/>
          <p:cNvSpPr>
            <a:spLocks noGrp="1"/>
          </p:cNvSpPr>
          <p:nvPr>
            <p:ph type="sldNum" sz="quarter" idx="12"/>
          </p:nvPr>
        </p:nvSpPr>
        <p:spPr bwMode="auto">
          <a:xfrm>
            <a:off x="11172030" y="6286500"/>
            <a:ext cx="665162" cy="4746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ar-EG" altLang="en-US" sz="1400" dirty="0" smtClean="0"/>
              <a:t>12</a:t>
            </a:r>
            <a:endParaRPr lang="en-GB" altLang="en-US" sz="1400" dirty="0" smtClean="0"/>
          </a:p>
        </p:txBody>
      </p:sp>
      <p:sp>
        <p:nvSpPr>
          <p:cNvPr id="5" name="Footer Placeholder 9"/>
          <p:cNvSpPr>
            <a:spLocks noGrp="1"/>
          </p:cNvSpPr>
          <p:nvPr>
            <p:ph type="ftr" sz="quarter" idx="11"/>
          </p:nvPr>
        </p:nvSpPr>
        <p:spPr bwMode="auto">
          <a:xfrm>
            <a:off x="5693468" y="6286500"/>
            <a:ext cx="2920446" cy="4746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defRPr>
            </a:lvl9pPr>
          </a:lstStyle>
          <a:p>
            <a:pPr algn="ctr" eaLnBrk="1" fontAlgn="base" hangingPunct="1">
              <a:spcBef>
                <a:spcPct val="0"/>
              </a:spcBef>
              <a:spcAft>
                <a:spcPct val="0"/>
              </a:spcAft>
            </a:pPr>
            <a:r>
              <a:rPr lang="en-US" altLang="en-US" sz="1400" dirty="0" smtClean="0"/>
              <a:t>Discourse Analysis</a:t>
            </a:r>
            <a:endParaRPr lang="en-GB" altLang="en-US" sz="1400" dirty="0"/>
          </a:p>
        </p:txBody>
      </p:sp>
      <p:sp>
        <p:nvSpPr>
          <p:cNvPr id="6" name="Date Placeholder 7"/>
          <p:cNvSpPr>
            <a:spLocks noGrp="1"/>
          </p:cNvSpPr>
          <p:nvPr>
            <p:ph type="dt" sz="quarter" idx="10"/>
          </p:nvPr>
        </p:nvSpPr>
        <p:spPr bwMode="auto">
          <a:xfrm>
            <a:off x="1004268" y="6286500"/>
            <a:ext cx="2571750" cy="4746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defRPr>
            </a:lvl9pPr>
          </a:lstStyle>
          <a:p>
            <a:pPr eaLnBrk="1" fontAlgn="base" hangingPunct="1">
              <a:spcBef>
                <a:spcPct val="0"/>
              </a:spcBef>
              <a:spcAft>
                <a:spcPct val="0"/>
              </a:spcAft>
            </a:pPr>
            <a:r>
              <a:rPr lang="de-DE" altLang="en-US" sz="1400" dirty="0"/>
              <a:t>Ibrahim Dahmash</a:t>
            </a:r>
            <a:endParaRPr lang="en-GB" altLang="en-US" sz="1400" dirty="0"/>
          </a:p>
        </p:txBody>
      </p:sp>
    </p:spTree>
    <p:extLst>
      <p:ext uri="{BB962C8B-B14F-4D97-AF65-F5344CB8AC3E}">
        <p14:creationId xmlns:p14="http://schemas.microsoft.com/office/powerpoint/2010/main" val="36282111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fade">
                                      <p:cBhvr>
                                        <p:cTn id="7" dur="1000"/>
                                        <p:tgtEl>
                                          <p:spTgt spid="28675">
                                            <p:txEl>
                                              <p:pRg st="0" end="0"/>
                                            </p:txEl>
                                          </p:spTgt>
                                        </p:tgtEl>
                                      </p:cBhvr>
                                    </p:animEffect>
                                    <p:anim calcmode="lin" valueType="num">
                                      <p:cBhvr>
                                        <p:cTn id="8" dur="1000" fill="hold"/>
                                        <p:tgtEl>
                                          <p:spTgt spid="286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867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8675">
                                            <p:txEl>
                                              <p:pRg st="1" end="1"/>
                                            </p:txEl>
                                          </p:spTgt>
                                        </p:tgtEl>
                                        <p:attrNameLst>
                                          <p:attrName>style.visibility</p:attrName>
                                        </p:attrNameLst>
                                      </p:cBhvr>
                                      <p:to>
                                        <p:strVal val="visible"/>
                                      </p:to>
                                    </p:set>
                                    <p:animEffect transition="in" filter="fade">
                                      <p:cBhvr>
                                        <p:cTn id="12" dur="1000"/>
                                        <p:tgtEl>
                                          <p:spTgt spid="28675">
                                            <p:txEl>
                                              <p:pRg st="1" end="1"/>
                                            </p:txEl>
                                          </p:spTgt>
                                        </p:tgtEl>
                                      </p:cBhvr>
                                    </p:animEffect>
                                    <p:anim calcmode="lin" valueType="num">
                                      <p:cBhvr>
                                        <p:cTn id="13" dur="1000" fill="hold"/>
                                        <p:tgtEl>
                                          <p:spTgt spid="2867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8675">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8675">
                                            <p:txEl>
                                              <p:pRg st="2" end="2"/>
                                            </p:txEl>
                                          </p:spTgt>
                                        </p:tgtEl>
                                        <p:attrNameLst>
                                          <p:attrName>style.visibility</p:attrName>
                                        </p:attrNameLst>
                                      </p:cBhvr>
                                      <p:to>
                                        <p:strVal val="visible"/>
                                      </p:to>
                                    </p:set>
                                    <p:animEffect transition="in" filter="fade">
                                      <p:cBhvr>
                                        <p:cTn id="17" dur="1000"/>
                                        <p:tgtEl>
                                          <p:spTgt spid="28675">
                                            <p:txEl>
                                              <p:pRg st="2" end="2"/>
                                            </p:txEl>
                                          </p:spTgt>
                                        </p:tgtEl>
                                      </p:cBhvr>
                                    </p:animEffect>
                                    <p:anim calcmode="lin" valueType="num">
                                      <p:cBhvr>
                                        <p:cTn id="18" dur="1000" fill="hold"/>
                                        <p:tgtEl>
                                          <p:spTgt spid="28675">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8675">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8675">
                                            <p:txEl>
                                              <p:pRg st="3" end="3"/>
                                            </p:txEl>
                                          </p:spTgt>
                                        </p:tgtEl>
                                        <p:attrNameLst>
                                          <p:attrName>style.visibility</p:attrName>
                                        </p:attrNameLst>
                                      </p:cBhvr>
                                      <p:to>
                                        <p:strVal val="visible"/>
                                      </p:to>
                                    </p:set>
                                    <p:animEffect transition="in" filter="fade">
                                      <p:cBhvr>
                                        <p:cTn id="22" dur="1000"/>
                                        <p:tgtEl>
                                          <p:spTgt spid="28675">
                                            <p:txEl>
                                              <p:pRg st="3" end="3"/>
                                            </p:txEl>
                                          </p:spTgt>
                                        </p:tgtEl>
                                      </p:cBhvr>
                                    </p:animEffect>
                                    <p:anim calcmode="lin" valueType="num">
                                      <p:cBhvr>
                                        <p:cTn id="23" dur="1000" fill="hold"/>
                                        <p:tgtEl>
                                          <p:spTgt spid="28675">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28675">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28675">
                                            <p:txEl>
                                              <p:pRg st="4" end="4"/>
                                            </p:txEl>
                                          </p:spTgt>
                                        </p:tgtEl>
                                        <p:attrNameLst>
                                          <p:attrName>style.visibility</p:attrName>
                                        </p:attrNameLst>
                                      </p:cBhvr>
                                      <p:to>
                                        <p:strVal val="visible"/>
                                      </p:to>
                                    </p:set>
                                    <p:animEffect transition="in" filter="fade">
                                      <p:cBhvr>
                                        <p:cTn id="27" dur="1000"/>
                                        <p:tgtEl>
                                          <p:spTgt spid="28675">
                                            <p:txEl>
                                              <p:pRg st="4" end="4"/>
                                            </p:txEl>
                                          </p:spTgt>
                                        </p:tgtEl>
                                      </p:cBhvr>
                                    </p:animEffect>
                                    <p:anim calcmode="lin" valueType="num">
                                      <p:cBhvr>
                                        <p:cTn id="28" dur="1000" fill="hold"/>
                                        <p:tgtEl>
                                          <p:spTgt spid="28675">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28675">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28675">
                                            <p:txEl>
                                              <p:pRg st="5" end="5"/>
                                            </p:txEl>
                                          </p:spTgt>
                                        </p:tgtEl>
                                        <p:attrNameLst>
                                          <p:attrName>style.visibility</p:attrName>
                                        </p:attrNameLst>
                                      </p:cBhvr>
                                      <p:to>
                                        <p:strVal val="visible"/>
                                      </p:to>
                                    </p:set>
                                    <p:animEffect transition="in" filter="fade">
                                      <p:cBhvr>
                                        <p:cTn id="32" dur="1000"/>
                                        <p:tgtEl>
                                          <p:spTgt spid="28675">
                                            <p:txEl>
                                              <p:pRg st="5" end="5"/>
                                            </p:txEl>
                                          </p:spTgt>
                                        </p:tgtEl>
                                      </p:cBhvr>
                                    </p:animEffect>
                                    <p:anim calcmode="lin" valueType="num">
                                      <p:cBhvr>
                                        <p:cTn id="33" dur="1000" fill="hold"/>
                                        <p:tgtEl>
                                          <p:spTgt spid="28675">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28675">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28675">
                                            <p:txEl>
                                              <p:pRg st="7" end="7"/>
                                            </p:txEl>
                                          </p:spTgt>
                                        </p:tgtEl>
                                        <p:attrNameLst>
                                          <p:attrName>style.visibility</p:attrName>
                                        </p:attrNameLst>
                                      </p:cBhvr>
                                      <p:to>
                                        <p:strVal val="visible"/>
                                      </p:to>
                                    </p:set>
                                    <p:animEffect transition="in" filter="fade">
                                      <p:cBhvr>
                                        <p:cTn id="37" dur="1000"/>
                                        <p:tgtEl>
                                          <p:spTgt spid="28675">
                                            <p:txEl>
                                              <p:pRg st="7" end="7"/>
                                            </p:txEl>
                                          </p:spTgt>
                                        </p:tgtEl>
                                      </p:cBhvr>
                                    </p:animEffect>
                                    <p:anim calcmode="lin" valueType="num">
                                      <p:cBhvr>
                                        <p:cTn id="38" dur="1000" fill="hold"/>
                                        <p:tgtEl>
                                          <p:spTgt spid="28675">
                                            <p:txEl>
                                              <p:pRg st="7" end="7"/>
                                            </p:txEl>
                                          </p:spTgt>
                                        </p:tgtEl>
                                        <p:attrNameLst>
                                          <p:attrName>ppt_x</p:attrName>
                                        </p:attrNameLst>
                                      </p:cBhvr>
                                      <p:tavLst>
                                        <p:tav tm="0">
                                          <p:val>
                                            <p:strVal val="#ppt_x"/>
                                          </p:val>
                                        </p:tav>
                                        <p:tav tm="100000">
                                          <p:val>
                                            <p:strVal val="#ppt_x"/>
                                          </p:val>
                                        </p:tav>
                                      </p:tavLst>
                                    </p:anim>
                                    <p:anim calcmode="lin" valueType="num">
                                      <p:cBhvr>
                                        <p:cTn id="39" dur="1000" fill="hold"/>
                                        <p:tgtEl>
                                          <p:spTgt spid="28675">
                                            <p:txEl>
                                              <p:pRg st="7" end="7"/>
                                            </p:txEl>
                                          </p:spTgt>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28675">
                                            <p:txEl>
                                              <p:pRg st="8" end="8"/>
                                            </p:txEl>
                                          </p:spTgt>
                                        </p:tgtEl>
                                        <p:attrNameLst>
                                          <p:attrName>style.visibility</p:attrName>
                                        </p:attrNameLst>
                                      </p:cBhvr>
                                      <p:to>
                                        <p:strVal val="visible"/>
                                      </p:to>
                                    </p:set>
                                    <p:animEffect transition="in" filter="fade">
                                      <p:cBhvr>
                                        <p:cTn id="42" dur="1000"/>
                                        <p:tgtEl>
                                          <p:spTgt spid="28675">
                                            <p:txEl>
                                              <p:pRg st="8" end="8"/>
                                            </p:txEl>
                                          </p:spTgt>
                                        </p:tgtEl>
                                      </p:cBhvr>
                                    </p:animEffect>
                                    <p:anim calcmode="lin" valueType="num">
                                      <p:cBhvr>
                                        <p:cTn id="43" dur="1000" fill="hold"/>
                                        <p:tgtEl>
                                          <p:spTgt spid="28675">
                                            <p:txEl>
                                              <p:pRg st="8" end="8"/>
                                            </p:txEl>
                                          </p:spTgt>
                                        </p:tgtEl>
                                        <p:attrNameLst>
                                          <p:attrName>ppt_x</p:attrName>
                                        </p:attrNameLst>
                                      </p:cBhvr>
                                      <p:tavLst>
                                        <p:tav tm="0">
                                          <p:val>
                                            <p:strVal val="#ppt_x"/>
                                          </p:val>
                                        </p:tav>
                                        <p:tav tm="100000">
                                          <p:val>
                                            <p:strVal val="#ppt_x"/>
                                          </p:val>
                                        </p:tav>
                                      </p:tavLst>
                                    </p:anim>
                                    <p:anim calcmode="lin" valueType="num">
                                      <p:cBhvr>
                                        <p:cTn id="44" dur="1000" fill="hold"/>
                                        <p:tgtEl>
                                          <p:spTgt spid="28675">
                                            <p:txEl>
                                              <p:pRg st="8" end="8"/>
                                            </p:txEl>
                                          </p:spTgt>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28675">
                                            <p:txEl>
                                              <p:pRg st="9" end="9"/>
                                            </p:txEl>
                                          </p:spTgt>
                                        </p:tgtEl>
                                        <p:attrNameLst>
                                          <p:attrName>style.visibility</p:attrName>
                                        </p:attrNameLst>
                                      </p:cBhvr>
                                      <p:to>
                                        <p:strVal val="visible"/>
                                      </p:to>
                                    </p:set>
                                    <p:animEffect transition="in" filter="fade">
                                      <p:cBhvr>
                                        <p:cTn id="47" dur="1000"/>
                                        <p:tgtEl>
                                          <p:spTgt spid="28675">
                                            <p:txEl>
                                              <p:pRg st="9" end="9"/>
                                            </p:txEl>
                                          </p:spTgt>
                                        </p:tgtEl>
                                      </p:cBhvr>
                                    </p:animEffect>
                                    <p:anim calcmode="lin" valueType="num">
                                      <p:cBhvr>
                                        <p:cTn id="48" dur="1000" fill="hold"/>
                                        <p:tgtEl>
                                          <p:spTgt spid="28675">
                                            <p:txEl>
                                              <p:pRg st="9" end="9"/>
                                            </p:txEl>
                                          </p:spTgt>
                                        </p:tgtEl>
                                        <p:attrNameLst>
                                          <p:attrName>ppt_x</p:attrName>
                                        </p:attrNameLst>
                                      </p:cBhvr>
                                      <p:tavLst>
                                        <p:tav tm="0">
                                          <p:val>
                                            <p:strVal val="#ppt_x"/>
                                          </p:val>
                                        </p:tav>
                                        <p:tav tm="100000">
                                          <p:val>
                                            <p:strVal val="#ppt_x"/>
                                          </p:val>
                                        </p:tav>
                                      </p:tavLst>
                                    </p:anim>
                                    <p:anim calcmode="lin" valueType="num">
                                      <p:cBhvr>
                                        <p:cTn id="49" dur="1000" fill="hold"/>
                                        <p:tgtEl>
                                          <p:spTgt spid="28675">
                                            <p:txEl>
                                              <p:pRg st="9" end="9"/>
                                            </p:txEl>
                                          </p:spTgt>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28675">
                                            <p:txEl>
                                              <p:pRg st="10" end="10"/>
                                            </p:txEl>
                                          </p:spTgt>
                                        </p:tgtEl>
                                        <p:attrNameLst>
                                          <p:attrName>style.visibility</p:attrName>
                                        </p:attrNameLst>
                                      </p:cBhvr>
                                      <p:to>
                                        <p:strVal val="visible"/>
                                      </p:to>
                                    </p:set>
                                    <p:animEffect transition="in" filter="fade">
                                      <p:cBhvr>
                                        <p:cTn id="52" dur="1000"/>
                                        <p:tgtEl>
                                          <p:spTgt spid="28675">
                                            <p:txEl>
                                              <p:pRg st="10" end="10"/>
                                            </p:txEl>
                                          </p:spTgt>
                                        </p:tgtEl>
                                      </p:cBhvr>
                                    </p:animEffect>
                                    <p:anim calcmode="lin" valueType="num">
                                      <p:cBhvr>
                                        <p:cTn id="53" dur="1000" fill="hold"/>
                                        <p:tgtEl>
                                          <p:spTgt spid="28675">
                                            <p:txEl>
                                              <p:pRg st="10" end="10"/>
                                            </p:txEl>
                                          </p:spTgt>
                                        </p:tgtEl>
                                        <p:attrNameLst>
                                          <p:attrName>ppt_x</p:attrName>
                                        </p:attrNameLst>
                                      </p:cBhvr>
                                      <p:tavLst>
                                        <p:tav tm="0">
                                          <p:val>
                                            <p:strVal val="#ppt_x"/>
                                          </p:val>
                                        </p:tav>
                                        <p:tav tm="100000">
                                          <p:val>
                                            <p:strVal val="#ppt_x"/>
                                          </p:val>
                                        </p:tav>
                                      </p:tavLst>
                                    </p:anim>
                                    <p:anim calcmode="lin" valueType="num">
                                      <p:cBhvr>
                                        <p:cTn id="54" dur="1000" fill="hold"/>
                                        <p:tgtEl>
                                          <p:spTgt spid="28675">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992313" y="649356"/>
            <a:ext cx="8496300" cy="722243"/>
          </a:xfrm>
        </p:spPr>
        <p:txBody>
          <a:bodyPr>
            <a:normAutofit/>
          </a:bodyPr>
          <a:lstStyle/>
          <a:p>
            <a:r>
              <a:rPr lang="en-US" altLang="zh-CN" dirty="0">
                <a:latin typeface="Times New Roman" panose="02020603050405020304" pitchFamily="18" charset="0"/>
                <a:ea typeface="宋体" panose="02010600030101010101" pitchFamily="2" charset="-122"/>
              </a:rPr>
              <a:t>Preferences in Pronoun Interpretation</a:t>
            </a:r>
          </a:p>
        </p:txBody>
      </p:sp>
      <p:sp>
        <p:nvSpPr>
          <p:cNvPr id="28675" name="Rectangle 3"/>
          <p:cNvSpPr>
            <a:spLocks noGrp="1" noChangeArrowheads="1"/>
          </p:cNvSpPr>
          <p:nvPr>
            <p:ph idx="1"/>
          </p:nvPr>
        </p:nvSpPr>
        <p:spPr>
          <a:xfrm>
            <a:off x="2316163" y="1752600"/>
            <a:ext cx="7848600" cy="4343400"/>
          </a:xfrm>
        </p:spPr>
        <p:txBody>
          <a:bodyPr>
            <a:normAutofit/>
          </a:bodyPr>
          <a:lstStyle/>
          <a:p>
            <a:pPr>
              <a:buFont typeface="Arial" panose="020B0604020202020204" pitchFamily="34" charset="0"/>
              <a:buChar char="•"/>
            </a:pPr>
            <a:r>
              <a:rPr lang="en-US" altLang="zh-CN" sz="2100" b="1" dirty="0">
                <a:latin typeface="Times New Roman" panose="02020603050405020304" pitchFamily="18" charset="0"/>
                <a:ea typeface="宋体" panose="02010600030101010101" pitchFamily="2" charset="-122"/>
              </a:rPr>
              <a:t>Verb Semantics</a:t>
            </a:r>
            <a:r>
              <a:rPr lang="en-US" altLang="zh-CN" sz="2100" dirty="0">
                <a:latin typeface="Times New Roman" panose="02020603050405020304" pitchFamily="18" charset="0"/>
                <a:ea typeface="宋体" panose="02010600030101010101" pitchFamily="2" charset="-122"/>
              </a:rPr>
              <a:t>:</a:t>
            </a:r>
          </a:p>
          <a:p>
            <a:pPr lvl="1">
              <a:buFont typeface="Arial" panose="020B0604020202020204" pitchFamily="34" charset="0"/>
              <a:buChar char="•"/>
            </a:pPr>
            <a:r>
              <a:rPr lang="en-US" altLang="zh-CN" sz="2000" dirty="0">
                <a:latin typeface="Times New Roman" panose="02020603050405020304" pitchFamily="18" charset="0"/>
                <a:ea typeface="宋体" panose="02010600030101010101" pitchFamily="2" charset="-122"/>
              </a:rPr>
              <a:t>Certain verbs appear to place a semantically-oriented emphasis on one of their argument positions.</a:t>
            </a:r>
          </a:p>
          <a:p>
            <a:pPr lvl="1">
              <a:buFont typeface="Arial" panose="020B0604020202020204" pitchFamily="34" charset="0"/>
              <a:buChar char="•"/>
            </a:pPr>
            <a:endParaRPr lang="en-US" altLang="zh-CN" sz="2100" dirty="0">
              <a:latin typeface="Times New Roman" panose="02020603050405020304" pitchFamily="18" charset="0"/>
              <a:ea typeface="宋体" panose="02010600030101010101" pitchFamily="2" charset="-122"/>
            </a:endParaRPr>
          </a:p>
          <a:p>
            <a:pPr lvl="2">
              <a:buFont typeface="Arial" panose="020B0604020202020204" pitchFamily="34" charset="0"/>
              <a:buChar char="•"/>
            </a:pPr>
            <a:r>
              <a:rPr lang="en-US" altLang="zh-CN" sz="1900" dirty="0">
                <a:latin typeface="Times New Roman" panose="02020603050405020304" pitchFamily="18" charset="0"/>
                <a:ea typeface="宋体" panose="02010600030101010101" pitchFamily="2" charset="-122"/>
              </a:rPr>
              <a:t>John telephoned Bill. </a:t>
            </a:r>
            <a:r>
              <a:rPr lang="en-US" altLang="zh-CN" sz="1900" dirty="0">
                <a:solidFill>
                  <a:srgbClr val="C00000"/>
                </a:solidFill>
                <a:latin typeface="Times New Roman" panose="02020603050405020304" pitchFamily="18" charset="0"/>
                <a:ea typeface="宋体" panose="02010600030101010101" pitchFamily="2" charset="-122"/>
              </a:rPr>
              <a:t>He</a:t>
            </a:r>
            <a:r>
              <a:rPr lang="en-US" altLang="zh-CN" sz="1900" dirty="0">
                <a:latin typeface="Times New Roman" panose="02020603050405020304" pitchFamily="18" charset="0"/>
                <a:ea typeface="宋体" panose="02010600030101010101" pitchFamily="2" charset="-122"/>
              </a:rPr>
              <a:t> had lost the book in the mall. [He = John]</a:t>
            </a:r>
          </a:p>
          <a:p>
            <a:pPr lvl="2">
              <a:buFont typeface="Arial" panose="020B0604020202020204" pitchFamily="34" charset="0"/>
              <a:buChar char="•"/>
            </a:pPr>
            <a:r>
              <a:rPr lang="en-US" altLang="zh-CN" sz="1900" dirty="0">
                <a:latin typeface="Times New Roman" panose="02020603050405020304" pitchFamily="18" charset="0"/>
                <a:ea typeface="宋体" panose="02010600030101010101" pitchFamily="2" charset="-122"/>
              </a:rPr>
              <a:t>John criticized Bill. </a:t>
            </a:r>
            <a:r>
              <a:rPr lang="en-US" altLang="zh-CN" sz="1900" dirty="0">
                <a:solidFill>
                  <a:srgbClr val="C00000"/>
                </a:solidFill>
                <a:latin typeface="Times New Roman" panose="02020603050405020304" pitchFamily="18" charset="0"/>
                <a:ea typeface="宋体" panose="02010600030101010101" pitchFamily="2" charset="-122"/>
              </a:rPr>
              <a:t>He</a:t>
            </a:r>
            <a:r>
              <a:rPr lang="en-US" altLang="zh-CN" sz="1900" dirty="0">
                <a:latin typeface="Times New Roman" panose="02020603050405020304" pitchFamily="18" charset="0"/>
                <a:ea typeface="宋体" panose="02010600030101010101" pitchFamily="2" charset="-122"/>
              </a:rPr>
              <a:t> had lost the book in the mall. [He = Bill]</a:t>
            </a:r>
          </a:p>
          <a:p>
            <a:pPr lvl="2">
              <a:buFont typeface="Arial" panose="020B0604020202020204" pitchFamily="34" charset="0"/>
              <a:buChar char="•"/>
            </a:pPr>
            <a:endParaRPr lang="en-US" altLang="zh-CN" sz="1900" dirty="0">
              <a:latin typeface="Times New Roman" panose="02020603050405020304" pitchFamily="18" charset="0"/>
              <a:ea typeface="宋体" panose="02010600030101010101" pitchFamily="2" charset="-122"/>
            </a:endParaRPr>
          </a:p>
          <a:p>
            <a:pPr lvl="2">
              <a:buFont typeface="Arial" panose="020B0604020202020204" pitchFamily="34" charset="0"/>
              <a:buChar char="•"/>
            </a:pPr>
            <a:r>
              <a:rPr lang="en-US" altLang="zh-CN" sz="1900" dirty="0">
                <a:latin typeface="Times New Roman" panose="02020603050405020304" pitchFamily="18" charset="0"/>
                <a:ea typeface="宋体" panose="02010600030101010101" pitchFamily="2" charset="-122"/>
              </a:rPr>
              <a:t>David praised Hans because </a:t>
            </a:r>
            <a:r>
              <a:rPr lang="en-US" altLang="zh-CN" sz="1900" dirty="0" smtClean="0">
                <a:solidFill>
                  <a:srgbClr val="C00000"/>
                </a:solidFill>
                <a:latin typeface="Times New Roman" panose="02020603050405020304" pitchFamily="18" charset="0"/>
                <a:ea typeface="宋体" panose="02010600030101010101" pitchFamily="2" charset="-122"/>
              </a:rPr>
              <a:t>he.</a:t>
            </a:r>
            <a:r>
              <a:rPr lang="en-US" altLang="zh-CN" sz="1900" dirty="0" smtClean="0">
                <a:latin typeface="Times New Roman" panose="02020603050405020304" pitchFamily="18" charset="0"/>
                <a:ea typeface="宋体" panose="02010600030101010101" pitchFamily="2" charset="-122"/>
              </a:rPr>
              <a:t> </a:t>
            </a:r>
            <a:r>
              <a:rPr lang="en-US" altLang="zh-CN" sz="1900" dirty="0">
                <a:latin typeface="Times New Roman" panose="02020603050405020304" pitchFamily="18" charset="0"/>
                <a:ea typeface="宋体" panose="02010600030101010101" pitchFamily="2" charset="-122"/>
              </a:rPr>
              <a:t>[he = Hans]</a:t>
            </a:r>
          </a:p>
          <a:p>
            <a:pPr lvl="2">
              <a:buFont typeface="Arial" panose="020B0604020202020204" pitchFamily="34" charset="0"/>
              <a:buChar char="•"/>
            </a:pPr>
            <a:r>
              <a:rPr lang="en-US" altLang="zh-CN" sz="1900" dirty="0">
                <a:latin typeface="Times New Roman" panose="02020603050405020304" pitchFamily="18" charset="0"/>
                <a:ea typeface="宋体" panose="02010600030101010101" pitchFamily="2" charset="-122"/>
              </a:rPr>
              <a:t>David apologized to Hans because </a:t>
            </a:r>
            <a:r>
              <a:rPr lang="en-US" altLang="zh-CN" sz="1900" dirty="0" smtClean="0">
                <a:solidFill>
                  <a:srgbClr val="C00000"/>
                </a:solidFill>
                <a:latin typeface="Times New Roman" panose="02020603050405020304" pitchFamily="18" charset="0"/>
                <a:ea typeface="宋体" panose="02010600030101010101" pitchFamily="2" charset="-122"/>
              </a:rPr>
              <a:t>he. </a:t>
            </a:r>
            <a:r>
              <a:rPr lang="en-US" altLang="zh-CN" sz="1900" dirty="0" smtClean="0">
                <a:latin typeface="Times New Roman" panose="02020603050405020304" pitchFamily="18" charset="0"/>
                <a:ea typeface="宋体" panose="02010600030101010101" pitchFamily="2" charset="-122"/>
              </a:rPr>
              <a:t>[he </a:t>
            </a:r>
            <a:r>
              <a:rPr lang="en-US" altLang="zh-CN" sz="1900" dirty="0">
                <a:latin typeface="Times New Roman" panose="02020603050405020304" pitchFamily="18" charset="0"/>
                <a:ea typeface="宋体" panose="02010600030101010101" pitchFamily="2" charset="-122"/>
              </a:rPr>
              <a:t>= David]</a:t>
            </a:r>
          </a:p>
          <a:p>
            <a:pPr lvl="2">
              <a:buFont typeface="Arial" panose="020B0604020202020204" pitchFamily="34" charset="0"/>
              <a:buChar char="•"/>
            </a:pPr>
            <a:endParaRPr lang="en-US" altLang="zh-CN" dirty="0">
              <a:latin typeface="Times New Roman" panose="02020603050405020304" pitchFamily="18" charset="0"/>
              <a:ea typeface="宋体" panose="02010600030101010101" pitchFamily="2" charset="-122"/>
            </a:endParaRPr>
          </a:p>
        </p:txBody>
      </p:sp>
      <p:sp>
        <p:nvSpPr>
          <p:cNvPr id="4" name="Slide Number Placeholder 8"/>
          <p:cNvSpPr>
            <a:spLocks noGrp="1"/>
          </p:cNvSpPr>
          <p:nvPr>
            <p:ph type="sldNum" sz="quarter" idx="12"/>
          </p:nvPr>
        </p:nvSpPr>
        <p:spPr bwMode="auto">
          <a:xfrm>
            <a:off x="11172030" y="6286500"/>
            <a:ext cx="665162" cy="4746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ar-EG" altLang="en-US" sz="1400" dirty="0" smtClean="0"/>
              <a:t>13</a:t>
            </a:r>
            <a:endParaRPr lang="en-GB" altLang="en-US" sz="1400" dirty="0"/>
          </a:p>
        </p:txBody>
      </p:sp>
      <p:sp>
        <p:nvSpPr>
          <p:cNvPr id="5" name="Footer Placeholder 9"/>
          <p:cNvSpPr>
            <a:spLocks noGrp="1"/>
          </p:cNvSpPr>
          <p:nvPr>
            <p:ph type="ftr" sz="quarter" idx="11"/>
          </p:nvPr>
        </p:nvSpPr>
        <p:spPr bwMode="auto">
          <a:xfrm>
            <a:off x="5693468" y="6286500"/>
            <a:ext cx="2920446" cy="4746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defRPr>
            </a:lvl9pPr>
          </a:lstStyle>
          <a:p>
            <a:pPr algn="ctr" eaLnBrk="1" fontAlgn="base" hangingPunct="1">
              <a:spcBef>
                <a:spcPct val="0"/>
              </a:spcBef>
              <a:spcAft>
                <a:spcPct val="0"/>
              </a:spcAft>
            </a:pPr>
            <a:r>
              <a:rPr lang="en-US" altLang="en-US" sz="1400" dirty="0" smtClean="0"/>
              <a:t>Discourse Analysis</a:t>
            </a:r>
            <a:endParaRPr lang="en-GB" altLang="en-US" sz="1400" dirty="0"/>
          </a:p>
        </p:txBody>
      </p:sp>
      <p:sp>
        <p:nvSpPr>
          <p:cNvPr id="6" name="Date Placeholder 7"/>
          <p:cNvSpPr>
            <a:spLocks noGrp="1"/>
          </p:cNvSpPr>
          <p:nvPr>
            <p:ph type="dt" sz="quarter" idx="10"/>
          </p:nvPr>
        </p:nvSpPr>
        <p:spPr bwMode="auto">
          <a:xfrm>
            <a:off x="1004268" y="6286500"/>
            <a:ext cx="2571750" cy="4746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defRPr>
            </a:lvl9pPr>
          </a:lstStyle>
          <a:p>
            <a:pPr eaLnBrk="1" fontAlgn="base" hangingPunct="1">
              <a:spcBef>
                <a:spcPct val="0"/>
              </a:spcBef>
              <a:spcAft>
                <a:spcPct val="0"/>
              </a:spcAft>
            </a:pPr>
            <a:r>
              <a:rPr lang="de-DE" altLang="en-US" sz="1400" dirty="0"/>
              <a:t>Ibrahim Dahmash</a:t>
            </a:r>
            <a:endParaRPr lang="en-GB" altLang="en-US" sz="1400" dirty="0"/>
          </a:p>
        </p:txBody>
      </p:sp>
    </p:spTree>
    <p:extLst>
      <p:ext uri="{BB962C8B-B14F-4D97-AF65-F5344CB8AC3E}">
        <p14:creationId xmlns:p14="http://schemas.microsoft.com/office/powerpoint/2010/main" val="262879156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fade">
                                      <p:cBhvr>
                                        <p:cTn id="7" dur="1000"/>
                                        <p:tgtEl>
                                          <p:spTgt spid="28675">
                                            <p:txEl>
                                              <p:pRg st="0" end="0"/>
                                            </p:txEl>
                                          </p:spTgt>
                                        </p:tgtEl>
                                      </p:cBhvr>
                                    </p:animEffect>
                                    <p:anim calcmode="lin" valueType="num">
                                      <p:cBhvr>
                                        <p:cTn id="8" dur="1000" fill="hold"/>
                                        <p:tgtEl>
                                          <p:spTgt spid="286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867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8675">
                                            <p:txEl>
                                              <p:pRg st="1" end="1"/>
                                            </p:txEl>
                                          </p:spTgt>
                                        </p:tgtEl>
                                        <p:attrNameLst>
                                          <p:attrName>style.visibility</p:attrName>
                                        </p:attrNameLst>
                                      </p:cBhvr>
                                      <p:to>
                                        <p:strVal val="visible"/>
                                      </p:to>
                                    </p:set>
                                    <p:animEffect transition="in" filter="fade">
                                      <p:cBhvr>
                                        <p:cTn id="12" dur="1000"/>
                                        <p:tgtEl>
                                          <p:spTgt spid="28675">
                                            <p:txEl>
                                              <p:pRg st="1" end="1"/>
                                            </p:txEl>
                                          </p:spTgt>
                                        </p:tgtEl>
                                      </p:cBhvr>
                                    </p:animEffect>
                                    <p:anim calcmode="lin" valueType="num">
                                      <p:cBhvr>
                                        <p:cTn id="13" dur="1000" fill="hold"/>
                                        <p:tgtEl>
                                          <p:spTgt spid="2867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8675">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8675">
                                            <p:txEl>
                                              <p:pRg st="3" end="3"/>
                                            </p:txEl>
                                          </p:spTgt>
                                        </p:tgtEl>
                                        <p:attrNameLst>
                                          <p:attrName>style.visibility</p:attrName>
                                        </p:attrNameLst>
                                      </p:cBhvr>
                                      <p:to>
                                        <p:strVal val="visible"/>
                                      </p:to>
                                    </p:set>
                                    <p:animEffect transition="in" filter="fade">
                                      <p:cBhvr>
                                        <p:cTn id="17" dur="1000"/>
                                        <p:tgtEl>
                                          <p:spTgt spid="28675">
                                            <p:txEl>
                                              <p:pRg st="3" end="3"/>
                                            </p:txEl>
                                          </p:spTgt>
                                        </p:tgtEl>
                                      </p:cBhvr>
                                    </p:animEffect>
                                    <p:anim calcmode="lin" valueType="num">
                                      <p:cBhvr>
                                        <p:cTn id="18" dur="1000" fill="hold"/>
                                        <p:tgtEl>
                                          <p:spTgt spid="28675">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28675">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8675">
                                            <p:txEl>
                                              <p:pRg st="4" end="4"/>
                                            </p:txEl>
                                          </p:spTgt>
                                        </p:tgtEl>
                                        <p:attrNameLst>
                                          <p:attrName>style.visibility</p:attrName>
                                        </p:attrNameLst>
                                      </p:cBhvr>
                                      <p:to>
                                        <p:strVal val="visible"/>
                                      </p:to>
                                    </p:set>
                                    <p:animEffect transition="in" filter="fade">
                                      <p:cBhvr>
                                        <p:cTn id="22" dur="1000"/>
                                        <p:tgtEl>
                                          <p:spTgt spid="28675">
                                            <p:txEl>
                                              <p:pRg st="4" end="4"/>
                                            </p:txEl>
                                          </p:spTgt>
                                        </p:tgtEl>
                                      </p:cBhvr>
                                    </p:animEffect>
                                    <p:anim calcmode="lin" valueType="num">
                                      <p:cBhvr>
                                        <p:cTn id="23" dur="1000" fill="hold"/>
                                        <p:tgtEl>
                                          <p:spTgt spid="28675">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28675">
                                            <p:txEl>
                                              <p:pRg st="4" end="4"/>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28675">
                                            <p:txEl>
                                              <p:pRg st="6" end="6"/>
                                            </p:txEl>
                                          </p:spTgt>
                                        </p:tgtEl>
                                        <p:attrNameLst>
                                          <p:attrName>style.visibility</p:attrName>
                                        </p:attrNameLst>
                                      </p:cBhvr>
                                      <p:to>
                                        <p:strVal val="visible"/>
                                      </p:to>
                                    </p:set>
                                    <p:animEffect transition="in" filter="fade">
                                      <p:cBhvr>
                                        <p:cTn id="27" dur="1000"/>
                                        <p:tgtEl>
                                          <p:spTgt spid="28675">
                                            <p:txEl>
                                              <p:pRg st="6" end="6"/>
                                            </p:txEl>
                                          </p:spTgt>
                                        </p:tgtEl>
                                      </p:cBhvr>
                                    </p:animEffect>
                                    <p:anim calcmode="lin" valueType="num">
                                      <p:cBhvr>
                                        <p:cTn id="28" dur="1000" fill="hold"/>
                                        <p:tgtEl>
                                          <p:spTgt spid="28675">
                                            <p:txEl>
                                              <p:pRg st="6" end="6"/>
                                            </p:txEl>
                                          </p:spTgt>
                                        </p:tgtEl>
                                        <p:attrNameLst>
                                          <p:attrName>ppt_x</p:attrName>
                                        </p:attrNameLst>
                                      </p:cBhvr>
                                      <p:tavLst>
                                        <p:tav tm="0">
                                          <p:val>
                                            <p:strVal val="#ppt_x"/>
                                          </p:val>
                                        </p:tav>
                                        <p:tav tm="100000">
                                          <p:val>
                                            <p:strVal val="#ppt_x"/>
                                          </p:val>
                                        </p:tav>
                                      </p:tavLst>
                                    </p:anim>
                                    <p:anim calcmode="lin" valueType="num">
                                      <p:cBhvr>
                                        <p:cTn id="29" dur="1000" fill="hold"/>
                                        <p:tgtEl>
                                          <p:spTgt spid="28675">
                                            <p:txEl>
                                              <p:pRg st="6" end="6"/>
                                            </p:txEl>
                                          </p:spTgt>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28675">
                                            <p:txEl>
                                              <p:pRg st="7" end="7"/>
                                            </p:txEl>
                                          </p:spTgt>
                                        </p:tgtEl>
                                        <p:attrNameLst>
                                          <p:attrName>style.visibility</p:attrName>
                                        </p:attrNameLst>
                                      </p:cBhvr>
                                      <p:to>
                                        <p:strVal val="visible"/>
                                      </p:to>
                                    </p:set>
                                    <p:animEffect transition="in" filter="fade">
                                      <p:cBhvr>
                                        <p:cTn id="32" dur="1000"/>
                                        <p:tgtEl>
                                          <p:spTgt spid="28675">
                                            <p:txEl>
                                              <p:pRg st="7" end="7"/>
                                            </p:txEl>
                                          </p:spTgt>
                                        </p:tgtEl>
                                      </p:cBhvr>
                                    </p:animEffect>
                                    <p:anim calcmode="lin" valueType="num">
                                      <p:cBhvr>
                                        <p:cTn id="33" dur="1000" fill="hold"/>
                                        <p:tgtEl>
                                          <p:spTgt spid="28675">
                                            <p:txEl>
                                              <p:pRg st="7" end="7"/>
                                            </p:txEl>
                                          </p:spTgt>
                                        </p:tgtEl>
                                        <p:attrNameLst>
                                          <p:attrName>ppt_x</p:attrName>
                                        </p:attrNameLst>
                                      </p:cBhvr>
                                      <p:tavLst>
                                        <p:tav tm="0">
                                          <p:val>
                                            <p:strVal val="#ppt_x"/>
                                          </p:val>
                                        </p:tav>
                                        <p:tav tm="100000">
                                          <p:val>
                                            <p:strVal val="#ppt_x"/>
                                          </p:val>
                                        </p:tav>
                                      </p:tavLst>
                                    </p:anim>
                                    <p:anim calcmode="lin" valueType="num">
                                      <p:cBhvr>
                                        <p:cTn id="34" dur="1000" fill="hold"/>
                                        <p:tgtEl>
                                          <p:spTgt spid="28675">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992313" y="649356"/>
            <a:ext cx="8496300" cy="722243"/>
          </a:xfrm>
        </p:spPr>
        <p:txBody>
          <a:bodyPr>
            <a:normAutofit/>
          </a:bodyPr>
          <a:lstStyle/>
          <a:p>
            <a:r>
              <a:rPr lang="en-US" altLang="en-US" dirty="0">
                <a:latin typeface="Times New Roman" panose="02020603050405020304" pitchFamily="18" charset="0"/>
                <a:cs typeface="Times New Roman" panose="02020603050405020304" pitchFamily="18" charset="0"/>
              </a:rPr>
              <a:t>Preferences more </a:t>
            </a:r>
            <a:r>
              <a:rPr lang="en-US" altLang="en-US" dirty="0" smtClean="0">
                <a:latin typeface="Times New Roman" panose="02020603050405020304" pitchFamily="18" charset="0"/>
                <a:cs typeface="Times New Roman" panose="02020603050405020304" pitchFamily="18" charset="0"/>
              </a:rPr>
              <a:t>difficult than constrains</a:t>
            </a:r>
            <a:endParaRPr lang="en-US" altLang="en-US" dirty="0">
              <a:latin typeface="Times New Roman" panose="02020603050405020304" pitchFamily="18" charset="0"/>
              <a:cs typeface="Times New Roman" panose="02020603050405020304" pitchFamily="18" charset="0"/>
            </a:endParaRPr>
          </a:p>
        </p:txBody>
      </p:sp>
      <p:sp>
        <p:nvSpPr>
          <p:cNvPr id="28675" name="Rectangle 3"/>
          <p:cNvSpPr>
            <a:spLocks noGrp="1" noChangeArrowheads="1"/>
          </p:cNvSpPr>
          <p:nvPr>
            <p:ph idx="1"/>
          </p:nvPr>
        </p:nvSpPr>
        <p:spPr>
          <a:xfrm>
            <a:off x="2501693" y="1792357"/>
            <a:ext cx="7848600" cy="2514600"/>
          </a:xfrm>
        </p:spPr>
        <p:txBody>
          <a:bodyPr>
            <a:normAutofit/>
          </a:bodyPr>
          <a:lstStyle/>
          <a:p>
            <a:pPr>
              <a:buFont typeface="Arial" panose="020B0604020202020204" pitchFamily="34" charset="0"/>
              <a:buChar char="•"/>
            </a:pPr>
            <a:r>
              <a:rPr lang="en-US" altLang="en-US" sz="2100" dirty="0">
                <a:latin typeface="Times New Roman" panose="02020603050405020304" pitchFamily="18" charset="0"/>
                <a:cs typeface="Times New Roman" panose="02020603050405020304" pitchFamily="18" charset="0"/>
              </a:rPr>
              <a:t>how can one integrate these different preferences?</a:t>
            </a:r>
          </a:p>
          <a:p>
            <a:pPr lvl="2" fontAlgn="auto">
              <a:buFont typeface="Arial" panose="020B0604020202020204" pitchFamily="34" charset="0"/>
              <a:buChar char="•"/>
              <a:defRPr/>
            </a:pPr>
            <a:r>
              <a:rPr lang="en-US" altLang="en-US" sz="2100" dirty="0" smtClean="0">
                <a:latin typeface="Times New Roman" panose="02020603050405020304" pitchFamily="18" charset="0"/>
                <a:ea typeface="宋体" panose="02010600030101010101" pitchFamily="2" charset="-122"/>
              </a:rPr>
              <a:t>Tree Search Algorithm (Hobbs 1978)</a:t>
            </a:r>
            <a:endParaRPr lang="en-US" altLang="en-US" sz="2100" dirty="0">
              <a:latin typeface="Times New Roman" panose="02020603050405020304" pitchFamily="18" charset="0"/>
              <a:ea typeface="宋体" panose="02010600030101010101" pitchFamily="2" charset="-122"/>
            </a:endParaRPr>
          </a:p>
          <a:p>
            <a:pPr lvl="2" fontAlgn="auto">
              <a:buFont typeface="Arial" panose="020B0604020202020204" pitchFamily="34" charset="0"/>
              <a:buChar char="•"/>
              <a:defRPr/>
            </a:pPr>
            <a:r>
              <a:rPr lang="en-US" altLang="en-US" sz="2100" dirty="0" smtClean="0">
                <a:latin typeface="Times New Roman" panose="02020603050405020304" pitchFamily="18" charset="0"/>
                <a:ea typeface="宋体" panose="02010600030101010101" pitchFamily="2" charset="-122"/>
              </a:rPr>
              <a:t>Salience Factors </a:t>
            </a:r>
            <a:r>
              <a:rPr lang="en-US" altLang="en-US" sz="2100" dirty="0">
                <a:latin typeface="Times New Roman" panose="02020603050405020304" pitchFamily="18" charset="0"/>
                <a:ea typeface="宋体" panose="02010600030101010101" pitchFamily="2" charset="-122"/>
              </a:rPr>
              <a:t>Algorithm </a:t>
            </a:r>
            <a:r>
              <a:rPr lang="en-US" altLang="en-US" sz="2100" dirty="0" smtClean="0">
                <a:latin typeface="Times New Roman" panose="02020603050405020304" pitchFamily="18" charset="0"/>
                <a:ea typeface="宋体" panose="02010600030101010101" pitchFamily="2" charset="-122"/>
              </a:rPr>
              <a:t> (</a:t>
            </a:r>
            <a:r>
              <a:rPr lang="en-US" altLang="en-US" sz="2100" dirty="0" err="1" smtClean="0">
                <a:latin typeface="Times New Roman" panose="02020603050405020304" pitchFamily="18" charset="0"/>
                <a:ea typeface="宋体" panose="02010600030101010101" pitchFamily="2" charset="-122"/>
              </a:rPr>
              <a:t>Lappin</a:t>
            </a:r>
            <a:r>
              <a:rPr lang="en-US" altLang="en-US" sz="2100" dirty="0" smtClean="0">
                <a:latin typeface="Times New Roman" panose="02020603050405020304" pitchFamily="18" charset="0"/>
                <a:ea typeface="宋体" panose="02010600030101010101" pitchFamily="2" charset="-122"/>
              </a:rPr>
              <a:t> </a:t>
            </a:r>
            <a:r>
              <a:rPr lang="en-US" altLang="en-US" sz="2100" dirty="0">
                <a:latin typeface="Times New Roman" panose="02020603050405020304" pitchFamily="18" charset="0"/>
                <a:ea typeface="宋体" panose="02010600030101010101" pitchFamily="2" charset="-122"/>
              </a:rPr>
              <a:t>and </a:t>
            </a:r>
            <a:r>
              <a:rPr lang="en-US" altLang="en-US" sz="2100" dirty="0" err="1">
                <a:latin typeface="Times New Roman" panose="02020603050405020304" pitchFamily="18" charset="0"/>
                <a:ea typeface="宋体" panose="02010600030101010101" pitchFamily="2" charset="-122"/>
              </a:rPr>
              <a:t>Leass</a:t>
            </a:r>
            <a:r>
              <a:rPr lang="en-US" altLang="en-US" sz="2100" dirty="0">
                <a:latin typeface="Times New Roman" panose="02020603050405020304" pitchFamily="18" charset="0"/>
                <a:ea typeface="宋体" panose="02010600030101010101" pitchFamily="2" charset="-122"/>
              </a:rPr>
              <a:t> </a:t>
            </a:r>
            <a:r>
              <a:rPr lang="en-US" altLang="en-US" sz="2100" dirty="0" smtClean="0">
                <a:latin typeface="Times New Roman" panose="02020603050405020304" pitchFamily="18" charset="0"/>
                <a:ea typeface="宋体" panose="02010600030101010101" pitchFamily="2" charset="-122"/>
              </a:rPr>
              <a:t>1994)</a:t>
            </a:r>
            <a:endParaRPr lang="en-US" altLang="en-US" sz="2100" dirty="0">
              <a:latin typeface="Times New Roman" panose="02020603050405020304" pitchFamily="18" charset="0"/>
              <a:ea typeface="宋体" panose="02010600030101010101" pitchFamily="2" charset="-122"/>
            </a:endParaRPr>
          </a:p>
          <a:p>
            <a:pPr lvl="2" fontAlgn="auto">
              <a:buFont typeface="Arial" panose="020B0604020202020204" pitchFamily="34" charset="0"/>
              <a:buChar char="•"/>
              <a:defRPr/>
            </a:pPr>
            <a:r>
              <a:rPr lang="en-US" altLang="en-US" sz="2100" dirty="0" smtClean="0">
                <a:latin typeface="Times New Roman" panose="02020603050405020304" pitchFamily="18" charset="0"/>
                <a:ea typeface="宋体" panose="02010600030101010101" pitchFamily="2" charset="-122"/>
              </a:rPr>
              <a:t>Centering Theory </a:t>
            </a:r>
            <a:r>
              <a:rPr lang="en-US" altLang="en-US" sz="2100" dirty="0">
                <a:latin typeface="Times New Roman" panose="02020603050405020304" pitchFamily="18" charset="0"/>
                <a:ea typeface="宋体" panose="02010600030101010101" pitchFamily="2" charset="-122"/>
              </a:rPr>
              <a:t>Algorithm </a:t>
            </a:r>
            <a:r>
              <a:rPr lang="en-US" altLang="en-US" sz="2100" dirty="0" smtClean="0">
                <a:latin typeface="Times New Roman" panose="02020603050405020304" pitchFamily="18" charset="0"/>
                <a:ea typeface="宋体" panose="02010600030101010101" pitchFamily="2" charset="-122"/>
              </a:rPr>
              <a:t>(</a:t>
            </a:r>
            <a:r>
              <a:rPr lang="en-US" altLang="en-US" sz="2100" dirty="0">
                <a:latin typeface="Times New Roman" panose="02020603050405020304" pitchFamily="18" charset="0"/>
                <a:ea typeface="宋体" panose="02010600030101010101" pitchFamily="2" charset="-122"/>
              </a:rPr>
              <a:t>Grosz et al., 1995</a:t>
            </a:r>
            <a:r>
              <a:rPr lang="en-US" altLang="en-US" sz="2100" dirty="0" smtClean="0">
                <a:latin typeface="Times New Roman" panose="02020603050405020304" pitchFamily="18" charset="0"/>
                <a:ea typeface="宋体" panose="02010600030101010101" pitchFamily="2" charset="-122"/>
              </a:rPr>
              <a:t>)</a:t>
            </a:r>
            <a:endParaRPr lang="en-US" altLang="en-US" sz="2100" dirty="0">
              <a:latin typeface="Times New Roman" panose="02020603050405020304" pitchFamily="18" charset="0"/>
              <a:ea typeface="宋体" panose="02010600030101010101" pitchFamily="2" charset="-122"/>
            </a:endParaRPr>
          </a:p>
          <a:p>
            <a:pPr marL="914400" lvl="2" indent="0">
              <a:buNone/>
            </a:pPr>
            <a:endParaRPr lang="en-US" altLang="zh-CN" dirty="0">
              <a:latin typeface="Times New Roman" panose="02020603050405020304" pitchFamily="18" charset="0"/>
              <a:ea typeface="宋体" panose="02010600030101010101" pitchFamily="2" charset="-122"/>
            </a:endParaRPr>
          </a:p>
        </p:txBody>
      </p:sp>
      <p:sp>
        <p:nvSpPr>
          <p:cNvPr id="4" name="Slide Number Placeholder 8"/>
          <p:cNvSpPr>
            <a:spLocks noGrp="1"/>
          </p:cNvSpPr>
          <p:nvPr>
            <p:ph type="sldNum" sz="quarter" idx="12"/>
          </p:nvPr>
        </p:nvSpPr>
        <p:spPr bwMode="auto">
          <a:xfrm>
            <a:off x="11172030" y="6286500"/>
            <a:ext cx="665162" cy="4746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ar-EG" altLang="en-US" sz="1400" dirty="0" smtClean="0"/>
              <a:t>14</a:t>
            </a:r>
            <a:endParaRPr lang="en-GB" altLang="en-US" sz="1400" dirty="0"/>
          </a:p>
        </p:txBody>
      </p:sp>
      <p:sp>
        <p:nvSpPr>
          <p:cNvPr id="5" name="Footer Placeholder 9"/>
          <p:cNvSpPr>
            <a:spLocks noGrp="1"/>
          </p:cNvSpPr>
          <p:nvPr>
            <p:ph type="ftr" sz="quarter" idx="11"/>
          </p:nvPr>
        </p:nvSpPr>
        <p:spPr bwMode="auto">
          <a:xfrm>
            <a:off x="5693468" y="6286500"/>
            <a:ext cx="2920446" cy="4746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defRPr>
            </a:lvl9pPr>
          </a:lstStyle>
          <a:p>
            <a:pPr algn="ctr" eaLnBrk="1" fontAlgn="base" hangingPunct="1">
              <a:spcBef>
                <a:spcPct val="0"/>
              </a:spcBef>
              <a:spcAft>
                <a:spcPct val="0"/>
              </a:spcAft>
            </a:pPr>
            <a:r>
              <a:rPr lang="en-US" altLang="en-US" sz="1400" dirty="0" smtClean="0"/>
              <a:t>Discourse Analysis</a:t>
            </a:r>
            <a:endParaRPr lang="en-GB" altLang="en-US" sz="1400" dirty="0"/>
          </a:p>
        </p:txBody>
      </p:sp>
      <p:sp>
        <p:nvSpPr>
          <p:cNvPr id="6" name="Date Placeholder 7"/>
          <p:cNvSpPr>
            <a:spLocks noGrp="1"/>
          </p:cNvSpPr>
          <p:nvPr>
            <p:ph type="dt" sz="quarter" idx="10"/>
          </p:nvPr>
        </p:nvSpPr>
        <p:spPr bwMode="auto">
          <a:xfrm>
            <a:off x="1004268" y="6286500"/>
            <a:ext cx="2571750" cy="4746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defRPr>
            </a:lvl9pPr>
          </a:lstStyle>
          <a:p>
            <a:pPr eaLnBrk="1" fontAlgn="base" hangingPunct="1">
              <a:spcBef>
                <a:spcPct val="0"/>
              </a:spcBef>
              <a:spcAft>
                <a:spcPct val="0"/>
              </a:spcAft>
            </a:pPr>
            <a:r>
              <a:rPr lang="de-DE" altLang="en-US" sz="1400" dirty="0"/>
              <a:t>Ibrahim Dahmash</a:t>
            </a:r>
            <a:endParaRPr lang="en-GB" altLang="en-US" sz="1400" dirty="0"/>
          </a:p>
        </p:txBody>
      </p:sp>
    </p:spTree>
    <p:extLst>
      <p:ext uri="{BB962C8B-B14F-4D97-AF65-F5344CB8AC3E}">
        <p14:creationId xmlns:p14="http://schemas.microsoft.com/office/powerpoint/2010/main" val="1926650802"/>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992313" y="649356"/>
            <a:ext cx="8496300" cy="722243"/>
          </a:xfrm>
        </p:spPr>
        <p:txBody>
          <a:bodyPr>
            <a:normAutofit/>
          </a:bodyPr>
          <a:lstStyle/>
          <a:p>
            <a:r>
              <a:rPr lang="en-AU" altLang="en-US" dirty="0" smtClean="0">
                <a:latin typeface="Times New Roman" panose="02020603050405020304" pitchFamily="18" charset="0"/>
                <a:cs typeface="Times New Roman" panose="02020603050405020304" pitchFamily="18" charset="0"/>
              </a:rPr>
              <a:t>Devices </a:t>
            </a:r>
            <a:r>
              <a:rPr lang="en-AU" altLang="en-US" dirty="0">
                <a:latin typeface="Times New Roman" panose="02020603050405020304" pitchFamily="18" charset="0"/>
                <a:cs typeface="Times New Roman" panose="02020603050405020304" pitchFamily="18" charset="0"/>
              </a:rPr>
              <a:t>for Discourse</a:t>
            </a:r>
            <a:endParaRPr lang="en-US" altLang="en-US" dirty="0">
              <a:latin typeface="Times New Roman" panose="02020603050405020304" pitchFamily="18" charset="0"/>
              <a:cs typeface="Times New Roman" panose="02020603050405020304" pitchFamily="18" charset="0"/>
            </a:endParaRPr>
          </a:p>
        </p:txBody>
      </p:sp>
      <p:sp>
        <p:nvSpPr>
          <p:cNvPr id="28675" name="Rectangle 3"/>
          <p:cNvSpPr>
            <a:spLocks noGrp="1" noChangeArrowheads="1"/>
          </p:cNvSpPr>
          <p:nvPr>
            <p:ph idx="1"/>
          </p:nvPr>
        </p:nvSpPr>
        <p:spPr>
          <a:xfrm>
            <a:off x="2640013" y="1554718"/>
            <a:ext cx="7848600" cy="4991856"/>
          </a:xfrm>
        </p:spPr>
        <p:txBody>
          <a:bodyPr>
            <a:normAutofit/>
          </a:bodyPr>
          <a:lstStyle/>
          <a:p>
            <a:pPr>
              <a:lnSpc>
                <a:spcPct val="90000"/>
              </a:lnSpc>
              <a:buFont typeface="Arial" panose="020B0604020202020204" pitchFamily="34" charset="0"/>
              <a:buChar char="•"/>
            </a:pPr>
            <a:r>
              <a:rPr lang="en-GB" altLang="en-US" sz="2100" b="1" dirty="0">
                <a:solidFill>
                  <a:schemeClr val="tx1"/>
                </a:solidFill>
                <a:latin typeface="Times New Roman" panose="02020603050405020304" pitchFamily="18" charset="0"/>
                <a:cs typeface="Times New Roman" panose="02020603050405020304" pitchFamily="18" charset="0"/>
              </a:rPr>
              <a:t>Cohesion</a:t>
            </a:r>
            <a:r>
              <a:rPr lang="en-GB" altLang="en-US" sz="2100" dirty="0">
                <a:solidFill>
                  <a:schemeClr val="tx1"/>
                </a:solidFill>
                <a:latin typeface="Times New Roman" panose="02020603050405020304" pitchFamily="18" charset="0"/>
                <a:cs typeface="Times New Roman" panose="02020603050405020304" pitchFamily="18" charset="0"/>
              </a:rPr>
              <a:t> </a:t>
            </a:r>
            <a:r>
              <a:rPr lang="en-GB" altLang="en-US" sz="2100" dirty="0">
                <a:latin typeface="Times New Roman" panose="02020603050405020304" pitchFamily="18" charset="0"/>
                <a:cs typeface="Times New Roman" panose="02020603050405020304" pitchFamily="18" charset="0"/>
              </a:rPr>
              <a:t>- grammatical </a:t>
            </a:r>
            <a:r>
              <a:rPr lang="en-GB" altLang="en-US" sz="2100" dirty="0" smtClean="0">
                <a:latin typeface="Times New Roman" panose="02020603050405020304" pitchFamily="18" charset="0"/>
                <a:cs typeface="Times New Roman" panose="02020603050405020304" pitchFamily="18" charset="0"/>
              </a:rPr>
              <a:t>role relationship </a:t>
            </a:r>
            <a:r>
              <a:rPr lang="en-GB" altLang="en-US" sz="2100" dirty="0">
                <a:latin typeface="Times New Roman" panose="02020603050405020304" pitchFamily="18" charset="0"/>
                <a:cs typeface="Times New Roman" panose="02020603050405020304" pitchFamily="18" charset="0"/>
              </a:rPr>
              <a:t>between parts of a sentence essential for its </a:t>
            </a:r>
            <a:r>
              <a:rPr lang="en-GB" altLang="en-US" sz="2100" dirty="0" smtClean="0">
                <a:latin typeface="Times New Roman" panose="02020603050405020304" pitchFamily="18" charset="0"/>
                <a:cs typeface="Times New Roman" panose="02020603050405020304" pitchFamily="18" charset="0"/>
              </a:rPr>
              <a:t>interpretation.</a:t>
            </a:r>
          </a:p>
          <a:p>
            <a:pPr lvl="1">
              <a:lnSpc>
                <a:spcPct val="90000"/>
              </a:lnSpc>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Anaphoric </a:t>
            </a:r>
            <a:r>
              <a:rPr lang="en-US" sz="2000" dirty="0" smtClean="0">
                <a:latin typeface="Times New Roman" panose="02020603050405020304" pitchFamily="18" charset="0"/>
                <a:cs typeface="Times New Roman" panose="02020603050405020304" pitchFamily="18" charset="0"/>
              </a:rPr>
              <a:t>Relation</a:t>
            </a:r>
          </a:p>
          <a:p>
            <a:pPr lvl="2">
              <a:lnSpc>
                <a:spcPct val="90000"/>
              </a:lnSpc>
              <a:buFont typeface="Arial" panose="020B0604020202020204" pitchFamily="34" charset="0"/>
              <a:buChar char="•"/>
            </a:pPr>
            <a:r>
              <a:rPr lang="en-US" sz="2000" dirty="0" smtClean="0">
                <a:solidFill>
                  <a:schemeClr val="tx1"/>
                </a:solidFill>
                <a:latin typeface="Times New Roman" panose="02020603050405020304" pitchFamily="18" charset="0"/>
                <a:cs typeface="Times New Roman" panose="02020603050405020304" pitchFamily="18" charset="0"/>
              </a:rPr>
              <a:t>John</a:t>
            </a:r>
            <a:r>
              <a:rPr lang="en-US" sz="2000" dirty="0" smtClean="0">
                <a:solidFill>
                  <a:srgbClr val="C00000"/>
                </a:solidFill>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has </a:t>
            </a:r>
            <a:r>
              <a:rPr lang="en-US" sz="2000" dirty="0">
                <a:solidFill>
                  <a:srgbClr val="C00000"/>
                </a:solidFill>
                <a:latin typeface="Times New Roman" panose="02020603050405020304" pitchFamily="18" charset="0"/>
                <a:cs typeface="Times New Roman" panose="02020603050405020304" pitchFamily="18" charset="0"/>
              </a:rPr>
              <a:t>three new Civics</a:t>
            </a:r>
            <a:r>
              <a:rPr lang="en-US" sz="2000" dirty="0">
                <a:latin typeface="Times New Roman" panose="02020603050405020304" pitchFamily="18" charset="0"/>
                <a:cs typeface="Times New Roman" panose="02020603050405020304" pitchFamily="18" charset="0"/>
              </a:rPr>
              <a:t>. They are red. </a:t>
            </a:r>
          </a:p>
          <a:p>
            <a:pPr lvl="1">
              <a:lnSpc>
                <a:spcPct val="90000"/>
              </a:lnSpc>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Cataphoric Relation</a:t>
            </a:r>
          </a:p>
          <a:p>
            <a:pPr lvl="2">
              <a:lnSpc>
                <a:spcPct val="90000"/>
              </a:lnSpc>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Here </a:t>
            </a:r>
            <a:r>
              <a:rPr lang="en-US" sz="2000" dirty="0">
                <a:latin typeface="Times New Roman" panose="02020603050405020304" pitchFamily="18" charset="0"/>
                <a:cs typeface="Times New Roman" panose="02020603050405020304" pitchFamily="18" charset="0"/>
              </a:rPr>
              <a:t>is the 9, O Clock </a:t>
            </a:r>
            <a:r>
              <a:rPr lang="en-US" sz="2000" dirty="0">
                <a:solidFill>
                  <a:srgbClr val="C00000"/>
                </a:solidFill>
                <a:latin typeface="Times New Roman" panose="02020603050405020304" pitchFamily="18" charset="0"/>
                <a:cs typeface="Times New Roman" panose="02020603050405020304" pitchFamily="18" charset="0"/>
              </a:rPr>
              <a:t>news</a:t>
            </a:r>
            <a:r>
              <a:rPr lang="en-US" sz="2000" dirty="0" smtClean="0">
                <a:latin typeface="Times New Roman" panose="02020603050405020304" pitchFamily="18" charset="0"/>
                <a:cs typeface="Times New Roman" panose="02020603050405020304" pitchFamily="18" charset="0"/>
              </a:rPr>
              <a:t>.  </a:t>
            </a:r>
          </a:p>
          <a:p>
            <a:pPr lvl="2">
              <a:lnSpc>
                <a:spcPct val="90000"/>
              </a:lnSpc>
              <a:buFont typeface="Arial" panose="020B0604020202020204" pitchFamily="34" charset="0"/>
              <a:buChar char="•"/>
            </a:pPr>
            <a:endParaRPr lang="en-GB" altLang="en-US" sz="2000" dirty="0">
              <a:latin typeface="Times New Roman" panose="02020603050405020304" pitchFamily="18" charset="0"/>
              <a:cs typeface="Times New Roman" panose="02020603050405020304" pitchFamily="18" charset="0"/>
            </a:endParaRPr>
          </a:p>
          <a:p>
            <a:pPr>
              <a:lnSpc>
                <a:spcPct val="90000"/>
              </a:lnSpc>
              <a:buFont typeface="Arial" panose="020B0604020202020204" pitchFamily="34" charset="0"/>
              <a:buChar char="•"/>
            </a:pPr>
            <a:r>
              <a:rPr lang="en-GB" altLang="en-US" sz="2100" b="1" dirty="0">
                <a:solidFill>
                  <a:schemeClr val="tx1"/>
                </a:solidFill>
                <a:latin typeface="Times New Roman" panose="02020603050405020304" pitchFamily="18" charset="0"/>
                <a:cs typeface="Times New Roman" panose="02020603050405020304" pitchFamily="18" charset="0"/>
              </a:rPr>
              <a:t>Coherence</a:t>
            </a:r>
            <a:r>
              <a:rPr lang="en-GB" altLang="en-US" sz="2100" dirty="0">
                <a:solidFill>
                  <a:schemeClr val="tx1"/>
                </a:solidFill>
                <a:latin typeface="Times New Roman" panose="02020603050405020304" pitchFamily="18" charset="0"/>
                <a:cs typeface="Times New Roman" panose="02020603050405020304" pitchFamily="18" charset="0"/>
              </a:rPr>
              <a:t> </a:t>
            </a:r>
            <a:r>
              <a:rPr lang="en-GB" altLang="en-US" sz="2100" dirty="0">
                <a:latin typeface="Times New Roman" panose="02020603050405020304" pitchFamily="18" charset="0"/>
                <a:cs typeface="Times New Roman" panose="02020603050405020304" pitchFamily="18" charset="0"/>
              </a:rPr>
              <a:t>- the order of </a:t>
            </a:r>
            <a:r>
              <a:rPr lang="en-GB" altLang="en-US" sz="2100" dirty="0" smtClean="0">
                <a:latin typeface="Times New Roman" panose="02020603050405020304" pitchFamily="18" charset="0"/>
                <a:cs typeface="Times New Roman" panose="02020603050405020304" pitchFamily="18" charset="0"/>
              </a:rPr>
              <a:t>statements(the meaning) </a:t>
            </a:r>
            <a:r>
              <a:rPr lang="en-GB" altLang="en-US" sz="2100" dirty="0">
                <a:latin typeface="Times New Roman" panose="02020603050405020304" pitchFamily="18" charset="0"/>
                <a:cs typeface="Times New Roman" panose="02020603050405020304" pitchFamily="18" charset="0"/>
              </a:rPr>
              <a:t>relates one another by sense</a:t>
            </a:r>
            <a:r>
              <a:rPr lang="en-GB" altLang="en-US" sz="2100" dirty="0" smtClean="0">
                <a:latin typeface="Times New Roman" panose="02020603050405020304" pitchFamily="18" charset="0"/>
                <a:cs typeface="Times New Roman" panose="02020603050405020304" pitchFamily="18" charset="0"/>
              </a:rPr>
              <a:t>.</a:t>
            </a:r>
          </a:p>
          <a:p>
            <a:pPr lvl="2">
              <a:lnSpc>
                <a:spcPct val="90000"/>
              </a:lnSpc>
              <a:buFont typeface="Arial" panose="020B0604020202020204" pitchFamily="34" charset="0"/>
              <a:buChar char="•"/>
            </a:pPr>
            <a:r>
              <a:rPr lang="en-GB" altLang="en-US" sz="2000" dirty="0">
                <a:latin typeface="Times New Roman" panose="02020603050405020304" pitchFamily="18" charset="0"/>
                <a:cs typeface="Times New Roman" panose="02020603050405020304" pitchFamily="18" charset="0"/>
              </a:rPr>
              <a:t>John hid Bill’s </a:t>
            </a:r>
            <a:r>
              <a:rPr lang="en-GB" altLang="en-US" sz="2000" dirty="0" smtClean="0">
                <a:latin typeface="Times New Roman" panose="02020603050405020304" pitchFamily="18" charset="0"/>
                <a:cs typeface="Times New Roman" panose="02020603050405020304" pitchFamily="18" charset="0"/>
              </a:rPr>
              <a:t>car keys, </a:t>
            </a:r>
            <a:r>
              <a:rPr lang="en-GB" altLang="en-US" sz="2000" dirty="0">
                <a:solidFill>
                  <a:srgbClr val="C00000"/>
                </a:solidFill>
                <a:latin typeface="Times New Roman" panose="02020603050405020304" pitchFamily="18" charset="0"/>
                <a:cs typeface="Times New Roman" panose="02020603050405020304" pitchFamily="18" charset="0"/>
              </a:rPr>
              <a:t>he </a:t>
            </a:r>
            <a:r>
              <a:rPr lang="en-GB" altLang="en-US" sz="2000" dirty="0">
                <a:latin typeface="Times New Roman" panose="02020603050405020304" pitchFamily="18" charset="0"/>
                <a:cs typeface="Times New Roman" panose="02020603050405020304" pitchFamily="18" charset="0"/>
              </a:rPr>
              <a:t>was drunk.</a:t>
            </a:r>
          </a:p>
          <a:p>
            <a:pPr marL="342900" lvl="2" indent="-342900">
              <a:lnSpc>
                <a:spcPct val="90000"/>
              </a:lnSpc>
              <a:buFont typeface="Arial" panose="020B0604020202020204" pitchFamily="34" charset="0"/>
              <a:buChar char="•"/>
            </a:pPr>
            <a:r>
              <a:rPr lang="en-US" sz="2100" b="1" dirty="0">
                <a:solidFill>
                  <a:schemeClr val="tx1"/>
                </a:solidFill>
                <a:latin typeface="Times New Roman" panose="02020603050405020304" pitchFamily="18" charset="0"/>
                <a:cs typeface="Times New Roman" panose="02020603050405020304" pitchFamily="18" charset="0"/>
              </a:rPr>
              <a:t>Parallelism</a:t>
            </a:r>
            <a:r>
              <a:rPr lang="en-US" sz="2100" b="1" dirty="0">
                <a:solidFill>
                  <a:srgbClr val="C00000"/>
                </a:solidFill>
                <a:latin typeface="Times New Roman" panose="02020603050405020304" pitchFamily="18" charset="0"/>
                <a:cs typeface="Times New Roman" panose="02020603050405020304" pitchFamily="18" charset="0"/>
              </a:rPr>
              <a:t> </a:t>
            </a:r>
            <a:r>
              <a:rPr lang="en-US" sz="2100" dirty="0">
                <a:latin typeface="Times New Roman" panose="02020603050405020304" pitchFamily="18" charset="0"/>
                <a:cs typeface="Times New Roman" panose="02020603050405020304" pitchFamily="18" charset="0"/>
              </a:rPr>
              <a:t>- means side by </a:t>
            </a:r>
            <a:r>
              <a:rPr lang="en-US" sz="2100" dirty="0" smtClean="0">
                <a:latin typeface="Times New Roman" panose="02020603050405020304" pitchFamily="18" charset="0"/>
                <a:cs typeface="Times New Roman" panose="02020603050405020304" pitchFamily="18" charset="0"/>
              </a:rPr>
              <a:t>side.</a:t>
            </a:r>
          </a:p>
          <a:p>
            <a:pPr marL="1257300" lvl="4" indent="-342900">
              <a:lnSpc>
                <a:spcPct val="90000"/>
              </a:lnSpc>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Mary went with Sue to the Honda dealership. Sally went with </a:t>
            </a:r>
            <a:r>
              <a:rPr lang="en-US" sz="2000" dirty="0" smtClean="0">
                <a:solidFill>
                  <a:srgbClr val="C00000"/>
                </a:solidFill>
                <a:latin typeface="Times New Roman" panose="02020603050405020304" pitchFamily="18" charset="0"/>
                <a:cs typeface="Times New Roman" panose="02020603050405020304" pitchFamily="18" charset="0"/>
              </a:rPr>
              <a:t>her</a:t>
            </a:r>
            <a:r>
              <a:rPr lang="en-US" sz="2000" dirty="0" smtClean="0">
                <a:latin typeface="Times New Roman" panose="02020603050405020304" pitchFamily="18" charset="0"/>
                <a:cs typeface="Times New Roman" panose="02020603050405020304" pitchFamily="18" charset="0"/>
              </a:rPr>
              <a:t> to the Mazda dealership [her = Sue] ??</a:t>
            </a:r>
            <a:endParaRPr lang="en-US" sz="2000" dirty="0">
              <a:latin typeface="Times New Roman" panose="02020603050405020304" pitchFamily="18" charset="0"/>
              <a:cs typeface="Times New Roman" panose="02020603050405020304" pitchFamily="18" charset="0"/>
            </a:endParaRPr>
          </a:p>
          <a:p>
            <a:pPr marL="342900" lvl="2" indent="-342900">
              <a:lnSpc>
                <a:spcPct val="90000"/>
              </a:lnSpc>
            </a:pPr>
            <a:endParaRPr lang="en-US" sz="2100" dirty="0">
              <a:latin typeface="Times New Roman" panose="02020603050405020304" pitchFamily="18" charset="0"/>
              <a:cs typeface="Times New Roman" panose="02020603050405020304" pitchFamily="18" charset="0"/>
            </a:endParaRPr>
          </a:p>
          <a:p>
            <a:pPr marL="342900" lvl="2" indent="-342900">
              <a:lnSpc>
                <a:spcPct val="90000"/>
              </a:lnSpc>
            </a:pPr>
            <a:endParaRPr lang="en-US" sz="2100" dirty="0">
              <a:latin typeface="Times New Roman" panose="02020603050405020304" pitchFamily="18" charset="0"/>
              <a:cs typeface="Times New Roman" panose="02020603050405020304" pitchFamily="18" charset="0"/>
            </a:endParaRPr>
          </a:p>
          <a:p>
            <a:pPr marL="342900" lvl="2" indent="-342900">
              <a:lnSpc>
                <a:spcPct val="90000"/>
              </a:lnSpc>
            </a:pPr>
            <a:endParaRPr lang="en-US" sz="2100" dirty="0">
              <a:latin typeface="Times New Roman" panose="02020603050405020304" pitchFamily="18" charset="0"/>
              <a:cs typeface="Times New Roman" panose="02020603050405020304" pitchFamily="18" charset="0"/>
            </a:endParaRPr>
          </a:p>
          <a:p>
            <a:pPr marL="914400" lvl="2" indent="0">
              <a:buNone/>
            </a:pPr>
            <a:endParaRPr lang="en-US" altLang="zh-CN" dirty="0">
              <a:latin typeface="Times New Roman" panose="02020603050405020304" pitchFamily="18" charset="0"/>
              <a:ea typeface="宋体" panose="02010600030101010101" pitchFamily="2" charset="-122"/>
            </a:endParaRPr>
          </a:p>
        </p:txBody>
      </p:sp>
      <p:sp>
        <p:nvSpPr>
          <p:cNvPr id="4" name="Slide Number Placeholder 8"/>
          <p:cNvSpPr>
            <a:spLocks noGrp="1"/>
          </p:cNvSpPr>
          <p:nvPr>
            <p:ph type="sldNum" sz="quarter" idx="12"/>
          </p:nvPr>
        </p:nvSpPr>
        <p:spPr bwMode="auto">
          <a:xfrm>
            <a:off x="11172030" y="6286500"/>
            <a:ext cx="665162" cy="4746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en-US" sz="1400" dirty="0" smtClean="0"/>
              <a:t>15</a:t>
            </a:r>
            <a:endParaRPr lang="en-GB" altLang="en-US" sz="1400" dirty="0"/>
          </a:p>
        </p:txBody>
      </p:sp>
      <p:sp>
        <p:nvSpPr>
          <p:cNvPr id="5" name="Footer Placeholder 9"/>
          <p:cNvSpPr>
            <a:spLocks noGrp="1"/>
          </p:cNvSpPr>
          <p:nvPr>
            <p:ph type="ftr" sz="quarter" idx="11"/>
          </p:nvPr>
        </p:nvSpPr>
        <p:spPr bwMode="auto">
          <a:xfrm>
            <a:off x="5693468" y="6286500"/>
            <a:ext cx="2920446" cy="4746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defRPr>
            </a:lvl9pPr>
          </a:lstStyle>
          <a:p>
            <a:pPr algn="ctr" eaLnBrk="1" fontAlgn="base" hangingPunct="1">
              <a:spcBef>
                <a:spcPct val="0"/>
              </a:spcBef>
              <a:spcAft>
                <a:spcPct val="0"/>
              </a:spcAft>
            </a:pPr>
            <a:r>
              <a:rPr lang="en-US" altLang="en-US" sz="1400" dirty="0" smtClean="0"/>
              <a:t>Discourse Analysis</a:t>
            </a:r>
            <a:endParaRPr lang="en-GB" altLang="en-US" sz="1400" dirty="0"/>
          </a:p>
        </p:txBody>
      </p:sp>
      <p:sp>
        <p:nvSpPr>
          <p:cNvPr id="6" name="Date Placeholder 7"/>
          <p:cNvSpPr>
            <a:spLocks noGrp="1"/>
          </p:cNvSpPr>
          <p:nvPr>
            <p:ph type="dt" sz="quarter" idx="10"/>
          </p:nvPr>
        </p:nvSpPr>
        <p:spPr bwMode="auto">
          <a:xfrm>
            <a:off x="1004268" y="6286500"/>
            <a:ext cx="2571750" cy="4746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defRPr>
            </a:lvl9pPr>
          </a:lstStyle>
          <a:p>
            <a:pPr eaLnBrk="1" fontAlgn="base" hangingPunct="1">
              <a:spcBef>
                <a:spcPct val="0"/>
              </a:spcBef>
              <a:spcAft>
                <a:spcPct val="0"/>
              </a:spcAft>
            </a:pPr>
            <a:r>
              <a:rPr lang="de-DE" altLang="en-US" sz="1400" dirty="0"/>
              <a:t>Ibrahim Dahmash</a:t>
            </a:r>
            <a:endParaRPr lang="en-GB" altLang="en-US" sz="1400" dirty="0"/>
          </a:p>
        </p:txBody>
      </p:sp>
    </p:spTree>
    <p:extLst>
      <p:ext uri="{BB962C8B-B14F-4D97-AF65-F5344CB8AC3E}">
        <p14:creationId xmlns:p14="http://schemas.microsoft.com/office/powerpoint/2010/main" val="2372243140"/>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992313" y="649356"/>
            <a:ext cx="8496300" cy="722243"/>
          </a:xfrm>
        </p:spPr>
        <p:txBody>
          <a:bodyPr>
            <a:normAutofit/>
          </a:bodyPr>
          <a:lstStyle/>
          <a:p>
            <a:r>
              <a:rPr lang="en-AU" altLang="en-US" dirty="0" smtClean="0">
                <a:latin typeface="Times New Roman" panose="02020603050405020304" pitchFamily="18" charset="0"/>
                <a:cs typeface="Times New Roman" panose="02020603050405020304" pitchFamily="18" charset="0"/>
              </a:rPr>
              <a:t>Devices for Discourse</a:t>
            </a:r>
            <a:endParaRPr lang="en-US" altLang="en-US" dirty="0">
              <a:latin typeface="Times New Roman" panose="02020603050405020304" pitchFamily="18" charset="0"/>
              <a:cs typeface="Times New Roman" panose="02020603050405020304" pitchFamily="18" charset="0"/>
            </a:endParaRPr>
          </a:p>
        </p:txBody>
      </p:sp>
      <p:sp>
        <p:nvSpPr>
          <p:cNvPr id="28675" name="Rectangle 3"/>
          <p:cNvSpPr>
            <a:spLocks noGrp="1" noChangeArrowheads="1"/>
          </p:cNvSpPr>
          <p:nvPr>
            <p:ph idx="1"/>
          </p:nvPr>
        </p:nvSpPr>
        <p:spPr>
          <a:xfrm>
            <a:off x="2640013" y="1437475"/>
            <a:ext cx="7848600" cy="4914900"/>
          </a:xfrm>
        </p:spPr>
        <p:txBody>
          <a:bodyPr>
            <a:normAutofit fontScale="92500" lnSpcReduction="10000"/>
          </a:bodyPr>
          <a:lstStyle/>
          <a:p>
            <a:pPr marL="342900" lvl="2" indent="-342900">
              <a:lnSpc>
                <a:spcPct val="90000"/>
              </a:lnSpc>
              <a:buFont typeface="Arial" panose="020B0604020202020204" pitchFamily="34" charset="0"/>
              <a:buChar char="•"/>
            </a:pPr>
            <a:r>
              <a:rPr lang="en-US" sz="2300" b="1" dirty="0" smtClean="0">
                <a:solidFill>
                  <a:schemeClr val="tx1"/>
                </a:solidFill>
                <a:latin typeface="Times New Roman" panose="02020603050405020304" pitchFamily="18" charset="0"/>
                <a:cs typeface="Times New Roman" panose="02020603050405020304" pitchFamily="18" charset="0"/>
              </a:rPr>
              <a:t>Speech</a:t>
            </a:r>
            <a:r>
              <a:rPr lang="en-US" sz="2300" b="1" dirty="0" smtClean="0">
                <a:solidFill>
                  <a:srgbClr val="C00000"/>
                </a:solidFill>
                <a:latin typeface="Times New Roman" panose="02020603050405020304" pitchFamily="18" charset="0"/>
                <a:cs typeface="Times New Roman" panose="02020603050405020304" pitchFamily="18" charset="0"/>
              </a:rPr>
              <a:t> </a:t>
            </a:r>
            <a:r>
              <a:rPr lang="en-US" sz="2300" b="1" dirty="0" smtClean="0">
                <a:solidFill>
                  <a:schemeClr val="tx1"/>
                </a:solidFill>
                <a:latin typeface="Times New Roman" panose="02020603050405020304" pitchFamily="18" charset="0"/>
                <a:cs typeface="Times New Roman" panose="02020603050405020304" pitchFamily="18" charset="0"/>
              </a:rPr>
              <a:t>Events</a:t>
            </a:r>
            <a:r>
              <a:rPr lang="en-US" sz="2300" b="1" dirty="0" smtClean="0">
                <a:solidFill>
                  <a:srgbClr val="C00000"/>
                </a:solidFill>
                <a:latin typeface="Times New Roman" panose="02020603050405020304" pitchFamily="18" charset="0"/>
                <a:cs typeface="Times New Roman" panose="02020603050405020304" pitchFamily="18" charset="0"/>
              </a:rPr>
              <a:t> </a:t>
            </a:r>
            <a:r>
              <a:rPr lang="en-US" sz="2100" dirty="0" smtClean="0">
                <a:latin typeface="Times New Roman" panose="02020603050405020304" pitchFamily="18" charset="0"/>
                <a:cs typeface="Times New Roman" panose="02020603050405020304" pitchFamily="18" charset="0"/>
              </a:rPr>
              <a:t>- are mainly concerned what people say in different </a:t>
            </a:r>
            <a:r>
              <a:rPr lang="en-US" sz="2100" dirty="0" smtClean="0">
                <a:solidFill>
                  <a:srgbClr val="C00000"/>
                </a:solidFill>
                <a:latin typeface="Times New Roman" panose="02020603050405020304" pitchFamily="18" charset="0"/>
                <a:cs typeface="Times New Roman" panose="02020603050405020304" pitchFamily="18" charset="0"/>
              </a:rPr>
              <a:t>environment </a:t>
            </a:r>
            <a:r>
              <a:rPr lang="en-US" sz="2100" dirty="0" smtClean="0">
                <a:latin typeface="Times New Roman" panose="02020603050405020304" pitchFamily="18" charset="0"/>
                <a:cs typeface="Times New Roman" panose="02020603050405020304" pitchFamily="18" charset="0"/>
              </a:rPr>
              <a:t>e.g. Debate, interview, discussions, quiz etc. are different Speech Events. Speakers may have different speech </a:t>
            </a:r>
            <a:r>
              <a:rPr lang="en-US" sz="2100" dirty="0" smtClean="0">
                <a:solidFill>
                  <a:srgbClr val="C00000"/>
                </a:solidFill>
                <a:latin typeface="Times New Roman" panose="02020603050405020304" pitchFamily="18" charset="0"/>
                <a:cs typeface="Times New Roman" panose="02020603050405020304" pitchFamily="18" charset="0"/>
              </a:rPr>
              <a:t>roles</a:t>
            </a:r>
            <a:r>
              <a:rPr lang="en-US" sz="2100" dirty="0" smtClean="0">
                <a:latin typeface="Times New Roman" panose="02020603050405020304" pitchFamily="18" charset="0"/>
                <a:cs typeface="Times New Roman" panose="02020603050405020304" pitchFamily="18" charset="0"/>
              </a:rPr>
              <a:t> as friend, strangers, young or old of equal or unequal status.</a:t>
            </a:r>
          </a:p>
          <a:p>
            <a:pPr marL="342900" lvl="2" indent="-342900">
              <a:lnSpc>
                <a:spcPct val="90000"/>
              </a:lnSpc>
              <a:buFont typeface="Arial" panose="020B0604020202020204" pitchFamily="34" charset="0"/>
              <a:buChar char="•"/>
            </a:pPr>
            <a:r>
              <a:rPr lang="en-US" sz="2300" b="1" dirty="0" smtClean="0">
                <a:solidFill>
                  <a:schemeClr val="tx1"/>
                </a:solidFill>
                <a:latin typeface="Times New Roman" panose="02020603050405020304" pitchFamily="18" charset="0"/>
                <a:cs typeface="Times New Roman" panose="02020603050405020304" pitchFamily="18" charset="0"/>
              </a:rPr>
              <a:t>Background Knowledge</a:t>
            </a:r>
            <a:r>
              <a:rPr lang="en-US" sz="2300" dirty="0">
                <a:solidFill>
                  <a:schemeClr val="tx1"/>
                </a:solidFill>
                <a:latin typeface="Times New Roman" panose="02020603050405020304" pitchFamily="18" charset="0"/>
                <a:cs typeface="Times New Roman" panose="02020603050405020304" pitchFamily="18" charset="0"/>
              </a:rPr>
              <a:t> </a:t>
            </a:r>
            <a:r>
              <a:rPr lang="en-US" sz="2100" dirty="0">
                <a:latin typeface="Times New Roman" panose="02020603050405020304" pitchFamily="18" charset="0"/>
                <a:cs typeface="Times New Roman" panose="02020603050405020304" pitchFamily="18" charset="0"/>
              </a:rPr>
              <a:t>- can be very much helpful in interpreting any text. Schema and script are two terms that comprise the background knowledge. Schema and script tells us what actually the real situation is and what the actions are. </a:t>
            </a:r>
            <a:endParaRPr lang="en-US" sz="2100" dirty="0" smtClean="0">
              <a:latin typeface="Times New Roman" panose="02020603050405020304" pitchFamily="18" charset="0"/>
              <a:cs typeface="Times New Roman" panose="02020603050405020304" pitchFamily="18" charset="0"/>
            </a:endParaRPr>
          </a:p>
          <a:p>
            <a:pPr marL="1257300" lvl="4" indent="-342900">
              <a:lnSpc>
                <a:spcPct val="90000"/>
              </a:lnSpc>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Trying not to be out of the office Suzy went into the nearest place, sat down and ordered </a:t>
            </a:r>
            <a:r>
              <a:rPr lang="en-US" sz="2200" dirty="0" smtClean="0">
                <a:latin typeface="Times New Roman" panose="02020603050405020304" pitchFamily="18" charset="0"/>
                <a:cs typeface="Times New Roman" panose="02020603050405020304" pitchFamily="18" charset="0"/>
              </a:rPr>
              <a:t>an </a:t>
            </a:r>
            <a:r>
              <a:rPr lang="en-US" sz="2200" dirty="0">
                <a:latin typeface="Times New Roman" panose="02020603050405020304" pitchFamily="18" charset="0"/>
                <a:cs typeface="Times New Roman" panose="02020603050405020304" pitchFamily="18" charset="0"/>
              </a:rPr>
              <a:t>apple</a:t>
            </a:r>
            <a:r>
              <a:rPr lang="en-US" sz="2200" dirty="0" smtClean="0">
                <a:latin typeface="Times New Roman" panose="02020603050405020304" pitchFamily="18" charset="0"/>
                <a:cs typeface="Times New Roman" panose="02020603050405020304" pitchFamily="18" charset="0"/>
              </a:rPr>
              <a:t>.</a:t>
            </a:r>
          </a:p>
          <a:p>
            <a:pPr marL="1714500" lvl="5" indent="-342900">
              <a:lnSpc>
                <a:spcPct val="90000"/>
              </a:lnSpc>
              <a:buFont typeface="Arial" panose="020B0604020202020204" pitchFamily="34" charset="0"/>
              <a:buChar char="•"/>
            </a:pPr>
            <a:r>
              <a:rPr lang="en-US" sz="2100" b="1" dirty="0" smtClean="0">
                <a:solidFill>
                  <a:schemeClr val="tx1"/>
                </a:solidFill>
                <a:latin typeface="Times New Roman" panose="02020603050405020304" pitchFamily="18" charset="0"/>
                <a:cs typeface="Times New Roman" panose="02020603050405020304" pitchFamily="18" charset="0"/>
              </a:rPr>
              <a:t>Schema</a:t>
            </a:r>
            <a:r>
              <a:rPr lang="en-US" sz="2100" dirty="0">
                <a:solidFill>
                  <a:schemeClr val="tx1"/>
                </a:solidFill>
                <a:latin typeface="Times New Roman" panose="02020603050405020304" pitchFamily="18" charset="0"/>
                <a:cs typeface="Times New Roman" panose="02020603050405020304" pitchFamily="18" charset="0"/>
              </a:rPr>
              <a:t> </a:t>
            </a:r>
            <a:r>
              <a:rPr lang="en-US" sz="2100" dirty="0" smtClean="0">
                <a:solidFill>
                  <a:schemeClr val="tx1"/>
                </a:solidFill>
                <a:latin typeface="Times New Roman" panose="02020603050405020304" pitchFamily="18" charset="0"/>
                <a:cs typeface="Times New Roman" panose="02020603050405020304" pitchFamily="18" charset="0"/>
              </a:rPr>
              <a:t>- </a:t>
            </a:r>
            <a:r>
              <a:rPr lang="en-US" sz="2100" dirty="0" smtClean="0">
                <a:latin typeface="Times New Roman" panose="02020603050405020304" pitchFamily="18" charset="0"/>
                <a:cs typeface="Times New Roman" panose="02020603050405020304" pitchFamily="18" charset="0"/>
              </a:rPr>
              <a:t>Suzy </a:t>
            </a:r>
            <a:r>
              <a:rPr lang="en-US" sz="2100" dirty="0">
                <a:latin typeface="Times New Roman" panose="02020603050405020304" pitchFamily="18" charset="0"/>
                <a:cs typeface="Times New Roman" panose="02020603050405020304" pitchFamily="18" charset="0"/>
              </a:rPr>
              <a:t>may be an office </a:t>
            </a:r>
            <a:r>
              <a:rPr lang="en-US" sz="2100" dirty="0" smtClean="0">
                <a:latin typeface="Times New Roman" panose="02020603050405020304" pitchFamily="18" charset="0"/>
                <a:cs typeface="Times New Roman" panose="02020603050405020304" pitchFamily="18" charset="0"/>
              </a:rPr>
              <a:t>girl.</a:t>
            </a:r>
            <a:endParaRPr lang="en-US" sz="2100" dirty="0" smtClean="0">
              <a:solidFill>
                <a:srgbClr val="FF0000"/>
              </a:solidFill>
              <a:latin typeface="Times New Roman" panose="02020603050405020304" pitchFamily="18" charset="0"/>
              <a:cs typeface="Times New Roman" panose="02020603050405020304" pitchFamily="18" charset="0"/>
            </a:endParaRPr>
          </a:p>
          <a:p>
            <a:pPr marL="1714500" lvl="5" indent="-342900">
              <a:lnSpc>
                <a:spcPct val="90000"/>
              </a:lnSpc>
              <a:buFont typeface="Arial" panose="020B0604020202020204" pitchFamily="34" charset="0"/>
              <a:buChar char="•"/>
            </a:pPr>
            <a:r>
              <a:rPr lang="en-US" sz="2100" b="1" dirty="0">
                <a:solidFill>
                  <a:schemeClr val="tx1"/>
                </a:solidFill>
                <a:latin typeface="Times New Roman" panose="02020603050405020304" pitchFamily="18" charset="0"/>
                <a:cs typeface="Times New Roman" panose="02020603050405020304" pitchFamily="18" charset="0"/>
              </a:rPr>
              <a:t>Script</a:t>
            </a:r>
            <a:r>
              <a:rPr lang="en-US" sz="2100" b="1" dirty="0">
                <a:solidFill>
                  <a:srgbClr val="C00000"/>
                </a:solidFill>
                <a:latin typeface="Times New Roman" panose="02020603050405020304" pitchFamily="18" charset="0"/>
                <a:cs typeface="Times New Roman" panose="02020603050405020304" pitchFamily="18" charset="0"/>
              </a:rPr>
              <a:t>  </a:t>
            </a:r>
            <a:r>
              <a:rPr lang="en-US" sz="2100" dirty="0" smtClean="0">
                <a:solidFill>
                  <a:schemeClr val="tx1"/>
                </a:solidFill>
                <a:latin typeface="Times New Roman" panose="02020603050405020304" pitchFamily="18" charset="0"/>
                <a:cs typeface="Times New Roman" panose="02020603050405020304" pitchFamily="18" charset="0"/>
              </a:rPr>
              <a:t>-</a:t>
            </a:r>
            <a:r>
              <a:rPr lang="en-US" sz="2100" b="1" dirty="0" smtClean="0">
                <a:solidFill>
                  <a:srgbClr val="C00000"/>
                </a:solidFill>
                <a:latin typeface="Times New Roman" panose="02020603050405020304" pitchFamily="18" charset="0"/>
                <a:cs typeface="Times New Roman" panose="02020603050405020304" pitchFamily="18" charset="0"/>
              </a:rPr>
              <a:t> </a:t>
            </a:r>
            <a:r>
              <a:rPr lang="en-US" sz="2100" dirty="0">
                <a:latin typeface="Times New Roman" panose="02020603050405020304" pitchFamily="18" charset="0"/>
                <a:cs typeface="Times New Roman" panose="02020603050405020304" pitchFamily="18" charset="0"/>
              </a:rPr>
              <a:t>S</a:t>
            </a:r>
            <a:r>
              <a:rPr lang="en-US" sz="2100" dirty="0" smtClean="0">
                <a:latin typeface="Times New Roman" panose="02020603050405020304" pitchFamily="18" charset="0"/>
                <a:cs typeface="Times New Roman" panose="02020603050405020304" pitchFamily="18" charset="0"/>
              </a:rPr>
              <a:t>he </a:t>
            </a:r>
            <a:r>
              <a:rPr lang="en-US" sz="2100" dirty="0">
                <a:latin typeface="Times New Roman" panose="02020603050405020304" pitchFamily="18" charset="0"/>
                <a:cs typeface="Times New Roman" panose="02020603050405020304" pitchFamily="18" charset="0"/>
              </a:rPr>
              <a:t>walked to the nearest supermarket</a:t>
            </a:r>
            <a:r>
              <a:rPr lang="en-US" sz="2100" dirty="0" smtClean="0">
                <a:latin typeface="Times New Roman" panose="02020603050405020304" pitchFamily="18" charset="0"/>
                <a:cs typeface="Times New Roman" panose="02020603050405020304" pitchFamily="18" charset="0"/>
              </a:rPr>
              <a:t>.</a:t>
            </a:r>
          </a:p>
          <a:p>
            <a:pPr marL="1371600" lvl="5" indent="0">
              <a:lnSpc>
                <a:spcPct val="90000"/>
              </a:lnSpc>
              <a:buNone/>
            </a:pPr>
            <a:endParaRPr lang="en-US" sz="2100" dirty="0">
              <a:latin typeface="Times New Roman" panose="02020603050405020304" pitchFamily="18" charset="0"/>
              <a:cs typeface="Times New Roman" panose="02020603050405020304" pitchFamily="18" charset="0"/>
            </a:endParaRPr>
          </a:p>
          <a:p>
            <a:pPr marL="342900" lvl="2" indent="-342900">
              <a:lnSpc>
                <a:spcPct val="90000"/>
              </a:lnSpc>
              <a:buFont typeface="Arial" panose="020B0604020202020204" pitchFamily="34" charset="0"/>
              <a:buChar char="•"/>
            </a:pPr>
            <a:r>
              <a:rPr lang="en-US" sz="2300" b="1" dirty="0" smtClean="0">
                <a:solidFill>
                  <a:schemeClr val="tx1"/>
                </a:solidFill>
                <a:latin typeface="Times New Roman" panose="02020603050405020304" pitchFamily="18" charset="0"/>
                <a:cs typeface="Times New Roman" panose="02020603050405020304" pitchFamily="18" charset="0"/>
              </a:rPr>
              <a:t>Conversational </a:t>
            </a:r>
            <a:r>
              <a:rPr lang="en-US" sz="2300" b="1" dirty="0">
                <a:solidFill>
                  <a:schemeClr val="tx1"/>
                </a:solidFill>
                <a:latin typeface="Times New Roman" panose="02020603050405020304" pitchFamily="18" charset="0"/>
                <a:cs typeface="Times New Roman" panose="02020603050405020304" pitchFamily="18" charset="0"/>
              </a:rPr>
              <a:t>Interaction </a:t>
            </a:r>
            <a:r>
              <a:rPr lang="en-US" sz="2100" dirty="0">
                <a:latin typeface="Times New Roman" panose="02020603050405020304" pitchFamily="18" charset="0"/>
                <a:cs typeface="Times New Roman" panose="02020603050405020304" pitchFamily="18" charset="0"/>
              </a:rPr>
              <a:t>- is an activity where for the most part </a:t>
            </a:r>
            <a:r>
              <a:rPr lang="en-US" sz="2100" dirty="0" smtClean="0">
                <a:latin typeface="Times New Roman" panose="02020603050405020304" pitchFamily="18" charset="0"/>
                <a:cs typeface="Times New Roman" panose="02020603050405020304" pitchFamily="18" charset="0"/>
              </a:rPr>
              <a:t>two </a:t>
            </a:r>
            <a:r>
              <a:rPr lang="en-US" sz="2100" dirty="0">
                <a:latin typeface="Times New Roman" panose="02020603050405020304" pitchFamily="18" charset="0"/>
                <a:cs typeface="Times New Roman" panose="02020603050405020304" pitchFamily="18" charset="0"/>
              </a:rPr>
              <a:t>or more people take turn at speaking: in these turns at speaking one has to pick up the completion point to take his turn to speak. This is conversational interaction.</a:t>
            </a:r>
          </a:p>
          <a:p>
            <a:pPr marL="342900" lvl="2" indent="-342900">
              <a:lnSpc>
                <a:spcPct val="90000"/>
              </a:lnSpc>
              <a:buFont typeface="Arial" panose="020B0604020202020204" pitchFamily="34" charset="0"/>
              <a:buChar char="•"/>
            </a:pPr>
            <a:endParaRPr lang="en-US" sz="2100" dirty="0" smtClean="0">
              <a:latin typeface="Times New Roman" panose="02020603050405020304" pitchFamily="18" charset="0"/>
              <a:cs typeface="Times New Roman" panose="02020603050405020304" pitchFamily="18" charset="0"/>
            </a:endParaRPr>
          </a:p>
          <a:p>
            <a:pPr marL="342900" lvl="2" indent="-342900">
              <a:lnSpc>
                <a:spcPct val="90000"/>
              </a:lnSpc>
              <a:buFont typeface="Arial" panose="020B0604020202020204" pitchFamily="34" charset="0"/>
              <a:buChar char="•"/>
            </a:pPr>
            <a:endParaRPr lang="en-US" sz="2100" dirty="0">
              <a:latin typeface="Times New Roman" panose="02020603050405020304" pitchFamily="18" charset="0"/>
              <a:cs typeface="Times New Roman" panose="02020603050405020304" pitchFamily="18" charset="0"/>
            </a:endParaRPr>
          </a:p>
          <a:p>
            <a:pPr marL="342900" lvl="2" indent="-342900">
              <a:lnSpc>
                <a:spcPct val="90000"/>
              </a:lnSpc>
            </a:pPr>
            <a:endParaRPr lang="en-US" sz="2100" dirty="0">
              <a:latin typeface="Times New Roman" panose="02020603050405020304" pitchFamily="18" charset="0"/>
              <a:cs typeface="Times New Roman" panose="02020603050405020304" pitchFamily="18" charset="0"/>
            </a:endParaRPr>
          </a:p>
          <a:p>
            <a:pPr marL="342900" lvl="2" indent="-342900">
              <a:lnSpc>
                <a:spcPct val="90000"/>
              </a:lnSpc>
            </a:pPr>
            <a:endParaRPr lang="en-US" sz="2100" dirty="0">
              <a:latin typeface="Times New Roman" panose="02020603050405020304" pitchFamily="18" charset="0"/>
              <a:cs typeface="Times New Roman" panose="02020603050405020304" pitchFamily="18" charset="0"/>
            </a:endParaRPr>
          </a:p>
          <a:p>
            <a:pPr marL="342900" lvl="2" indent="-342900">
              <a:lnSpc>
                <a:spcPct val="90000"/>
              </a:lnSpc>
            </a:pPr>
            <a:endParaRPr lang="en-US" sz="2100" dirty="0">
              <a:latin typeface="Times New Roman" panose="02020603050405020304" pitchFamily="18" charset="0"/>
              <a:cs typeface="Times New Roman" panose="02020603050405020304" pitchFamily="18" charset="0"/>
            </a:endParaRPr>
          </a:p>
          <a:p>
            <a:pPr marL="914400" lvl="2" indent="0">
              <a:buNone/>
            </a:pPr>
            <a:endParaRPr lang="en-US" altLang="zh-CN" dirty="0">
              <a:latin typeface="Times New Roman" panose="02020603050405020304" pitchFamily="18" charset="0"/>
              <a:ea typeface="宋体" panose="02010600030101010101" pitchFamily="2" charset="-122"/>
            </a:endParaRPr>
          </a:p>
        </p:txBody>
      </p:sp>
      <p:sp>
        <p:nvSpPr>
          <p:cNvPr id="4" name="Slide Number Placeholder 8"/>
          <p:cNvSpPr>
            <a:spLocks noGrp="1"/>
          </p:cNvSpPr>
          <p:nvPr>
            <p:ph type="sldNum" sz="quarter" idx="12"/>
          </p:nvPr>
        </p:nvSpPr>
        <p:spPr bwMode="auto">
          <a:xfrm>
            <a:off x="11172030" y="6286500"/>
            <a:ext cx="665162" cy="4746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en-US" sz="1400" dirty="0" smtClean="0"/>
              <a:t>16</a:t>
            </a:r>
            <a:endParaRPr lang="en-GB" altLang="en-US" sz="1400" dirty="0" smtClean="0"/>
          </a:p>
        </p:txBody>
      </p:sp>
      <p:sp>
        <p:nvSpPr>
          <p:cNvPr id="5" name="Footer Placeholder 9"/>
          <p:cNvSpPr>
            <a:spLocks noGrp="1"/>
          </p:cNvSpPr>
          <p:nvPr>
            <p:ph type="ftr" sz="quarter" idx="11"/>
          </p:nvPr>
        </p:nvSpPr>
        <p:spPr bwMode="auto">
          <a:xfrm>
            <a:off x="5693468" y="6286500"/>
            <a:ext cx="2920446" cy="4746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defRPr>
            </a:lvl9pPr>
          </a:lstStyle>
          <a:p>
            <a:pPr algn="ctr" eaLnBrk="1" fontAlgn="base" hangingPunct="1">
              <a:spcBef>
                <a:spcPct val="0"/>
              </a:spcBef>
              <a:spcAft>
                <a:spcPct val="0"/>
              </a:spcAft>
            </a:pPr>
            <a:r>
              <a:rPr lang="en-US" altLang="en-US" sz="1400" dirty="0" smtClean="0"/>
              <a:t>Discourse Analysis</a:t>
            </a:r>
            <a:endParaRPr lang="en-GB" altLang="en-US" sz="1400" dirty="0"/>
          </a:p>
        </p:txBody>
      </p:sp>
      <p:sp>
        <p:nvSpPr>
          <p:cNvPr id="6" name="Date Placeholder 7"/>
          <p:cNvSpPr>
            <a:spLocks noGrp="1"/>
          </p:cNvSpPr>
          <p:nvPr>
            <p:ph type="dt" sz="quarter" idx="10"/>
          </p:nvPr>
        </p:nvSpPr>
        <p:spPr bwMode="auto">
          <a:xfrm>
            <a:off x="580197" y="6286500"/>
            <a:ext cx="2571750" cy="4746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defRPr>
            </a:lvl9pPr>
          </a:lstStyle>
          <a:p>
            <a:pPr eaLnBrk="1" fontAlgn="base" hangingPunct="1">
              <a:spcBef>
                <a:spcPct val="0"/>
              </a:spcBef>
              <a:spcAft>
                <a:spcPct val="0"/>
              </a:spcAft>
            </a:pPr>
            <a:r>
              <a:rPr lang="de-DE" altLang="en-US" sz="1400" dirty="0"/>
              <a:t>Ibrahim Dahmash</a:t>
            </a:r>
            <a:endParaRPr lang="en-GB" altLang="en-US" sz="1400" dirty="0"/>
          </a:p>
        </p:txBody>
      </p:sp>
    </p:spTree>
    <p:extLst>
      <p:ext uri="{BB962C8B-B14F-4D97-AF65-F5344CB8AC3E}">
        <p14:creationId xmlns:p14="http://schemas.microsoft.com/office/powerpoint/2010/main" val="437329926"/>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992313" y="649356"/>
            <a:ext cx="8496300" cy="722243"/>
          </a:xfrm>
        </p:spPr>
        <p:txBody>
          <a:bodyPr>
            <a:normAutofit/>
          </a:bodyPr>
          <a:lstStyle/>
          <a:p>
            <a:pPr algn="ctr"/>
            <a:r>
              <a:rPr lang="en-US" altLang="en-US" sz="3400" dirty="0" smtClean="0">
                <a:latin typeface="Times New Roman" panose="02020603050405020304" pitchFamily="18" charset="0"/>
                <a:cs typeface="Times New Roman" panose="02020603050405020304" pitchFamily="18" charset="0"/>
              </a:rPr>
              <a:t>Monologue Versus Dialogue</a:t>
            </a:r>
            <a:endParaRPr lang="en-US" altLang="en-US" sz="3400" dirty="0">
              <a:latin typeface="Times New Roman" panose="02020603050405020304" pitchFamily="18" charset="0"/>
              <a:cs typeface="Times New Roman" panose="02020603050405020304" pitchFamily="18" charset="0"/>
            </a:endParaRPr>
          </a:p>
        </p:txBody>
      </p:sp>
      <p:sp>
        <p:nvSpPr>
          <p:cNvPr id="28675" name="Rectangle 3"/>
          <p:cNvSpPr>
            <a:spLocks noGrp="1" noChangeArrowheads="1"/>
          </p:cNvSpPr>
          <p:nvPr>
            <p:ph idx="1"/>
          </p:nvPr>
        </p:nvSpPr>
        <p:spPr>
          <a:xfrm>
            <a:off x="1715675" y="2292419"/>
            <a:ext cx="8772938" cy="3579744"/>
          </a:xfrm>
        </p:spPr>
        <p:txBody>
          <a:bodyPr>
            <a:normAutofit fontScale="92500" lnSpcReduction="20000"/>
          </a:bodyPr>
          <a:lstStyle/>
          <a:p>
            <a:pPr marL="914400" lvl="2" indent="0">
              <a:buNone/>
            </a:pPr>
            <a:r>
              <a:rPr lang="en-US" altLang="zh-CN" sz="2800" dirty="0" smtClean="0">
                <a:latin typeface="Times New Roman" panose="02020603050405020304" pitchFamily="18" charset="0"/>
                <a:ea typeface="宋体" panose="02010600030101010101" pitchFamily="2" charset="-122"/>
              </a:rPr>
              <a:t>One difference between monologue and dialogue is that dialogue is characterized by </a:t>
            </a:r>
            <a:r>
              <a:rPr lang="en-US" altLang="zh-CN" sz="2800" dirty="0" smtClean="0">
                <a:solidFill>
                  <a:srgbClr val="C00000"/>
                </a:solidFill>
                <a:latin typeface="Times New Roman" panose="02020603050405020304" pitchFamily="18" charset="0"/>
                <a:ea typeface="宋体" panose="02010600030101010101" pitchFamily="2" charset="-122"/>
              </a:rPr>
              <a:t>turn-taking</a:t>
            </a:r>
            <a:r>
              <a:rPr lang="en-US" altLang="zh-CN" sz="2800" dirty="0" smtClean="0">
                <a:latin typeface="Times New Roman" panose="02020603050405020304" pitchFamily="18" charset="0"/>
                <a:ea typeface="宋体" panose="02010600030101010101" pitchFamily="2" charset="-122"/>
              </a:rPr>
              <a:t>, </a:t>
            </a:r>
            <a:r>
              <a:rPr lang="en-US" altLang="zh-CN" sz="2800" dirty="0" smtClean="0">
                <a:solidFill>
                  <a:srgbClr val="C00000"/>
                </a:solidFill>
                <a:latin typeface="Times New Roman" panose="02020603050405020304" pitchFamily="18" charset="0"/>
                <a:ea typeface="宋体" panose="02010600030101010101" pitchFamily="2" charset="-122"/>
              </a:rPr>
              <a:t>grounding</a:t>
            </a:r>
            <a:r>
              <a:rPr lang="en-US" altLang="zh-CN" sz="2800" dirty="0" smtClean="0">
                <a:latin typeface="Times New Roman" panose="02020603050405020304" pitchFamily="18" charset="0"/>
                <a:ea typeface="宋体" panose="02010600030101010101" pitchFamily="2" charset="-122"/>
              </a:rPr>
              <a:t> and </a:t>
            </a:r>
            <a:r>
              <a:rPr lang="en-US" altLang="zh-CN" sz="2800" dirty="0" smtClean="0">
                <a:solidFill>
                  <a:srgbClr val="C00000"/>
                </a:solidFill>
                <a:latin typeface="Times New Roman" panose="02020603050405020304" pitchFamily="18" charset="0"/>
                <a:ea typeface="宋体" panose="02010600030101010101" pitchFamily="2" charset="-122"/>
              </a:rPr>
              <a:t>implicature</a:t>
            </a:r>
            <a:r>
              <a:rPr lang="en-US" altLang="zh-CN" sz="2800" dirty="0" smtClean="0">
                <a:latin typeface="Times New Roman" panose="02020603050405020304" pitchFamily="18" charset="0"/>
                <a:ea typeface="宋体" panose="02010600030101010101" pitchFamily="2" charset="-122"/>
              </a:rPr>
              <a:t>.</a:t>
            </a:r>
          </a:p>
          <a:p>
            <a:pPr marL="914400" lvl="2" indent="0">
              <a:buNone/>
            </a:pPr>
            <a:endParaRPr lang="en-US" altLang="zh-CN" sz="2800" dirty="0">
              <a:latin typeface="Times New Roman" panose="02020603050405020304" pitchFamily="18" charset="0"/>
              <a:ea typeface="宋体" panose="02010600030101010101" pitchFamily="2" charset="-122"/>
            </a:endParaRPr>
          </a:p>
          <a:p>
            <a:pPr marL="914400" lvl="2" indent="0">
              <a:buNone/>
            </a:pPr>
            <a:r>
              <a:rPr lang="en-US" altLang="zh-CN" sz="2800" dirty="0">
                <a:latin typeface="Times New Roman" panose="02020603050405020304" pitchFamily="18" charset="0"/>
                <a:ea typeface="宋体" panose="02010600030101010101" pitchFamily="2" charset="-122"/>
              </a:rPr>
              <a:t>Implicature like </a:t>
            </a:r>
            <a:r>
              <a:rPr lang="en-US" altLang="en-US" sz="2800" dirty="0">
                <a:latin typeface="Times New Roman" panose="02020603050405020304" pitchFamily="18" charset="0"/>
                <a:ea typeface="宋体" panose="02010600030101010101" pitchFamily="2" charset="-122"/>
              </a:rPr>
              <a:t>‘Some dogs are mammals’ , </a:t>
            </a:r>
            <a:r>
              <a:rPr lang="en-US" sz="2800" dirty="0">
                <a:latin typeface="Times New Roman" panose="02020603050405020304" pitchFamily="18" charset="0"/>
                <a:ea typeface="宋体" panose="02010600030101010101" pitchFamily="2" charset="-122"/>
              </a:rPr>
              <a:t>the speaker conveys by implicature that not all dogs are mammals.</a:t>
            </a:r>
          </a:p>
          <a:p>
            <a:pPr marL="914400" lvl="2" indent="0">
              <a:buNone/>
            </a:pPr>
            <a:endParaRPr lang="en-US" sz="2800" dirty="0">
              <a:latin typeface="Times New Roman" panose="02020603050405020304" pitchFamily="18" charset="0"/>
              <a:ea typeface="宋体" panose="02010600030101010101" pitchFamily="2" charset="-122"/>
            </a:endParaRPr>
          </a:p>
          <a:p>
            <a:pPr marL="914400" lvl="2" indent="0">
              <a:buNone/>
            </a:pPr>
            <a:r>
              <a:rPr lang="en-US" altLang="en-US" sz="2800" dirty="0">
                <a:solidFill>
                  <a:srgbClr val="C00000"/>
                </a:solidFill>
                <a:latin typeface="Times New Roman" panose="02020603050405020304" pitchFamily="18" charset="0"/>
                <a:ea typeface="宋体" panose="02010600030101010101" pitchFamily="2" charset="-122"/>
              </a:rPr>
              <a:t>Finally</a:t>
            </a:r>
            <a:r>
              <a:rPr lang="en-US" altLang="en-US" sz="2800" dirty="0">
                <a:latin typeface="Times New Roman" panose="02020603050405020304" pitchFamily="18" charset="0"/>
                <a:ea typeface="宋体" panose="02010600030101010101" pitchFamily="2" charset="-122"/>
              </a:rPr>
              <a:t>,  Both of them exhibit anaphora and discourse structure and coherence.</a:t>
            </a:r>
          </a:p>
          <a:p>
            <a:pPr marL="914400" lvl="2" indent="0">
              <a:buNone/>
            </a:pPr>
            <a:endParaRPr lang="en-US" sz="2800" dirty="0">
              <a:solidFill>
                <a:schemeClr val="tx1"/>
              </a:solidFill>
            </a:endParaRPr>
          </a:p>
          <a:p>
            <a:pPr marL="914400" lvl="2" indent="0">
              <a:buNone/>
            </a:pPr>
            <a:endParaRPr lang="en-US" altLang="zh-CN" sz="2800" dirty="0">
              <a:latin typeface="Times New Roman" panose="02020603050405020304" pitchFamily="18" charset="0"/>
              <a:ea typeface="宋体" panose="02010600030101010101" pitchFamily="2" charset="-122"/>
            </a:endParaRPr>
          </a:p>
        </p:txBody>
      </p:sp>
      <p:sp>
        <p:nvSpPr>
          <p:cNvPr id="4" name="Slide Number Placeholder 8"/>
          <p:cNvSpPr>
            <a:spLocks noGrp="1"/>
          </p:cNvSpPr>
          <p:nvPr>
            <p:ph type="sldNum" sz="quarter" idx="12"/>
          </p:nvPr>
        </p:nvSpPr>
        <p:spPr bwMode="auto">
          <a:xfrm>
            <a:off x="11172030" y="6286500"/>
            <a:ext cx="665162" cy="4746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en-US" sz="1400" dirty="0" smtClean="0"/>
              <a:t>17</a:t>
            </a:r>
            <a:endParaRPr lang="en-GB" altLang="en-US" sz="1400" dirty="0"/>
          </a:p>
        </p:txBody>
      </p:sp>
      <p:sp>
        <p:nvSpPr>
          <p:cNvPr id="5" name="Footer Placeholder 9"/>
          <p:cNvSpPr>
            <a:spLocks noGrp="1"/>
          </p:cNvSpPr>
          <p:nvPr>
            <p:ph type="ftr" sz="quarter" idx="11"/>
          </p:nvPr>
        </p:nvSpPr>
        <p:spPr bwMode="auto">
          <a:xfrm>
            <a:off x="5693468" y="6286500"/>
            <a:ext cx="2920446" cy="4746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defRPr>
            </a:lvl9pPr>
          </a:lstStyle>
          <a:p>
            <a:pPr algn="ctr" eaLnBrk="1" fontAlgn="base" hangingPunct="1">
              <a:spcBef>
                <a:spcPct val="0"/>
              </a:spcBef>
              <a:spcAft>
                <a:spcPct val="0"/>
              </a:spcAft>
            </a:pPr>
            <a:r>
              <a:rPr lang="en-US" altLang="en-US" sz="1400" dirty="0" smtClean="0"/>
              <a:t>Discourse Analysis</a:t>
            </a:r>
            <a:endParaRPr lang="en-GB" altLang="en-US" sz="1400" dirty="0"/>
          </a:p>
        </p:txBody>
      </p:sp>
      <p:sp>
        <p:nvSpPr>
          <p:cNvPr id="6" name="Date Placeholder 7"/>
          <p:cNvSpPr>
            <a:spLocks noGrp="1"/>
          </p:cNvSpPr>
          <p:nvPr>
            <p:ph type="dt" sz="quarter" idx="10"/>
          </p:nvPr>
        </p:nvSpPr>
        <p:spPr bwMode="auto">
          <a:xfrm>
            <a:off x="1004268" y="6286500"/>
            <a:ext cx="2571750" cy="4746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defRPr>
            </a:lvl9pPr>
          </a:lstStyle>
          <a:p>
            <a:pPr eaLnBrk="1" fontAlgn="base" hangingPunct="1">
              <a:spcBef>
                <a:spcPct val="0"/>
              </a:spcBef>
              <a:spcAft>
                <a:spcPct val="0"/>
              </a:spcAft>
            </a:pPr>
            <a:r>
              <a:rPr lang="de-DE" altLang="en-US" sz="1400" dirty="0"/>
              <a:t>Ibrahim Dahmash</a:t>
            </a:r>
            <a:endParaRPr lang="en-GB" altLang="en-US" sz="1400" dirty="0"/>
          </a:p>
        </p:txBody>
      </p:sp>
    </p:spTree>
    <p:extLst>
      <p:ext uri="{BB962C8B-B14F-4D97-AF65-F5344CB8AC3E}">
        <p14:creationId xmlns:p14="http://schemas.microsoft.com/office/powerpoint/2010/main" val="4128309765"/>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992313" y="649356"/>
            <a:ext cx="8496300" cy="722243"/>
          </a:xfrm>
        </p:spPr>
        <p:txBody>
          <a:bodyPr>
            <a:normAutofit/>
          </a:bodyPr>
          <a:lstStyle/>
          <a:p>
            <a:r>
              <a:rPr lang="en-US" altLang="en-US" dirty="0" smtClean="0">
                <a:latin typeface="Times New Roman" panose="02020603050405020304" pitchFamily="18" charset="0"/>
                <a:cs typeface="Times New Roman" panose="02020603050405020304" pitchFamily="18" charset="0"/>
              </a:rPr>
              <a:t>References</a:t>
            </a:r>
            <a:endParaRPr lang="en-US" altLang="en-US" dirty="0">
              <a:latin typeface="Times New Roman" panose="02020603050405020304" pitchFamily="18" charset="0"/>
              <a:cs typeface="Times New Roman" panose="02020603050405020304" pitchFamily="18" charset="0"/>
            </a:endParaRPr>
          </a:p>
        </p:txBody>
      </p:sp>
      <p:sp>
        <p:nvSpPr>
          <p:cNvPr id="28675" name="Rectangle 3"/>
          <p:cNvSpPr>
            <a:spLocks noGrp="1" noChangeArrowheads="1"/>
          </p:cNvSpPr>
          <p:nvPr>
            <p:ph idx="1"/>
          </p:nvPr>
        </p:nvSpPr>
        <p:spPr>
          <a:xfrm>
            <a:off x="1992312" y="1892369"/>
            <a:ext cx="10009187" cy="2514600"/>
          </a:xfrm>
        </p:spPr>
        <p:txBody>
          <a:bodyPr>
            <a:normAutofit/>
          </a:bodyPr>
          <a:lstStyle/>
          <a:p>
            <a:pPr marL="971550" lvl="1" indent="-457200">
              <a:buFont typeface="+mj-lt"/>
              <a:buAutoNum type="arabicPeriod"/>
            </a:pPr>
            <a:r>
              <a:rPr lang="en-US" sz="2400" dirty="0" smtClean="0">
                <a:latin typeface="Times New Roman" panose="02020603050405020304" pitchFamily="18" charset="0"/>
                <a:ea typeface="宋体" panose="02010600030101010101" pitchFamily="2" charset="-122"/>
              </a:rPr>
              <a:t>Speech </a:t>
            </a:r>
            <a:r>
              <a:rPr lang="en-US" sz="2400" dirty="0">
                <a:latin typeface="Times New Roman" panose="02020603050405020304" pitchFamily="18" charset="0"/>
                <a:ea typeface="宋体" panose="02010600030101010101" pitchFamily="2" charset="-122"/>
              </a:rPr>
              <a:t>and Language Processing "Jurafsky and Martin (2009), chapter </a:t>
            </a:r>
            <a:r>
              <a:rPr lang="en-US" sz="2400" dirty="0" smtClean="0">
                <a:latin typeface="Times New Roman" panose="02020603050405020304" pitchFamily="18" charset="0"/>
                <a:ea typeface="宋体" panose="02010600030101010101" pitchFamily="2" charset="-122"/>
              </a:rPr>
              <a:t>18</a:t>
            </a:r>
            <a:r>
              <a:rPr lang="en-US" sz="2400" dirty="0" smtClean="0">
                <a:latin typeface="Times New Roman" panose="02020603050405020304" pitchFamily="18" charset="0"/>
                <a:ea typeface="宋体" panose="02010600030101010101" pitchFamily="2" charset="-122"/>
              </a:rPr>
              <a:t>, 19, 21“</a:t>
            </a:r>
          </a:p>
          <a:p>
            <a:pPr marL="971550" lvl="1" indent="-457200">
              <a:buFont typeface="+mj-lt"/>
              <a:buAutoNum type="arabicPeriod"/>
            </a:pPr>
            <a:r>
              <a:rPr lang="en-US" sz="2400" dirty="0" smtClean="0">
                <a:latin typeface="Times New Roman" panose="02020603050405020304" pitchFamily="18" charset="0"/>
                <a:ea typeface="宋体" panose="02010600030101010101" pitchFamily="2" charset="-122"/>
              </a:rPr>
              <a:t>Speech </a:t>
            </a:r>
            <a:r>
              <a:rPr lang="en-US" sz="2400" dirty="0">
                <a:latin typeface="Times New Roman" panose="02020603050405020304" pitchFamily="18" charset="0"/>
                <a:ea typeface="宋体" panose="02010600030101010101" pitchFamily="2" charset="-122"/>
              </a:rPr>
              <a:t>Language understanding systems for extracting semantic information from speech </a:t>
            </a:r>
            <a:r>
              <a:rPr lang="en-US" sz="2400" dirty="0" smtClean="0">
                <a:latin typeface="Times New Roman" panose="02020603050405020304" pitchFamily="18" charset="0"/>
                <a:ea typeface="宋体" panose="02010600030101010101" pitchFamily="2" charset="-122"/>
              </a:rPr>
              <a:t> "</a:t>
            </a:r>
            <a:r>
              <a:rPr lang="en-US" sz="2400" dirty="0">
                <a:latin typeface="Times New Roman" panose="02020603050405020304" pitchFamily="18" charset="0"/>
                <a:ea typeface="宋体" panose="02010600030101010101" pitchFamily="2" charset="-122"/>
              </a:rPr>
              <a:t>Tur and Demori (2011), chapter 3, 10, 11"</a:t>
            </a:r>
            <a:endParaRPr lang="en-US" altLang="zh-CN" sz="2400" dirty="0">
              <a:latin typeface="Times New Roman" panose="02020603050405020304" pitchFamily="18" charset="0"/>
              <a:ea typeface="宋体" panose="02010600030101010101" pitchFamily="2" charset="-122"/>
            </a:endParaRPr>
          </a:p>
        </p:txBody>
      </p:sp>
      <p:sp>
        <p:nvSpPr>
          <p:cNvPr id="4" name="Slide Number Placeholder 8"/>
          <p:cNvSpPr>
            <a:spLocks noGrp="1"/>
          </p:cNvSpPr>
          <p:nvPr>
            <p:ph type="sldNum" sz="quarter" idx="12"/>
          </p:nvPr>
        </p:nvSpPr>
        <p:spPr bwMode="auto">
          <a:xfrm>
            <a:off x="11172030" y="6286500"/>
            <a:ext cx="665162" cy="4746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en-US" sz="1400" dirty="0" smtClean="0"/>
              <a:t>18</a:t>
            </a:r>
            <a:endParaRPr lang="en-GB" altLang="en-US" sz="1400" dirty="0"/>
          </a:p>
        </p:txBody>
      </p:sp>
      <p:sp>
        <p:nvSpPr>
          <p:cNvPr id="5" name="Footer Placeholder 9"/>
          <p:cNvSpPr>
            <a:spLocks noGrp="1"/>
          </p:cNvSpPr>
          <p:nvPr>
            <p:ph type="ftr" sz="quarter" idx="11"/>
          </p:nvPr>
        </p:nvSpPr>
        <p:spPr bwMode="auto">
          <a:xfrm>
            <a:off x="5693468" y="6286500"/>
            <a:ext cx="2920446" cy="4746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defRPr>
            </a:lvl9pPr>
          </a:lstStyle>
          <a:p>
            <a:pPr algn="ctr" eaLnBrk="1" fontAlgn="base" hangingPunct="1">
              <a:spcBef>
                <a:spcPct val="0"/>
              </a:spcBef>
              <a:spcAft>
                <a:spcPct val="0"/>
              </a:spcAft>
            </a:pPr>
            <a:r>
              <a:rPr lang="en-US" altLang="en-US" sz="1400" dirty="0" smtClean="0"/>
              <a:t>Discourse Analysis</a:t>
            </a:r>
            <a:endParaRPr lang="en-GB" altLang="en-US" sz="1400" dirty="0"/>
          </a:p>
        </p:txBody>
      </p:sp>
      <p:sp>
        <p:nvSpPr>
          <p:cNvPr id="6" name="Date Placeholder 7"/>
          <p:cNvSpPr>
            <a:spLocks noGrp="1"/>
          </p:cNvSpPr>
          <p:nvPr>
            <p:ph type="dt" sz="quarter" idx="10"/>
          </p:nvPr>
        </p:nvSpPr>
        <p:spPr bwMode="auto">
          <a:xfrm>
            <a:off x="1004268" y="6286500"/>
            <a:ext cx="2571750" cy="4746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defRPr>
            </a:lvl9pPr>
          </a:lstStyle>
          <a:p>
            <a:pPr eaLnBrk="1" fontAlgn="base" hangingPunct="1">
              <a:spcBef>
                <a:spcPct val="0"/>
              </a:spcBef>
              <a:spcAft>
                <a:spcPct val="0"/>
              </a:spcAft>
            </a:pPr>
            <a:r>
              <a:rPr lang="de-DE" altLang="en-US" sz="1400" dirty="0"/>
              <a:t>Ibrahim Dahmash</a:t>
            </a:r>
            <a:endParaRPr lang="en-GB" altLang="en-US" sz="1400" dirty="0"/>
          </a:p>
        </p:txBody>
      </p:sp>
    </p:spTree>
    <p:extLst>
      <p:ext uri="{BB962C8B-B14F-4D97-AF65-F5344CB8AC3E}">
        <p14:creationId xmlns:p14="http://schemas.microsoft.com/office/powerpoint/2010/main" val="3211472901"/>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992313" y="649356"/>
            <a:ext cx="8496300" cy="722243"/>
          </a:xfrm>
        </p:spPr>
        <p:txBody>
          <a:bodyPr>
            <a:normAutofit/>
          </a:bodyPr>
          <a:lstStyle/>
          <a:p>
            <a:r>
              <a:rPr lang="en-US" altLang="en-US" dirty="0">
                <a:latin typeface="Times New Roman" panose="02020603050405020304" pitchFamily="18" charset="0"/>
                <a:cs typeface="Times New Roman" panose="02020603050405020304" pitchFamily="18" charset="0"/>
              </a:rPr>
              <a:t>Further </a:t>
            </a:r>
            <a:r>
              <a:rPr lang="en-US" altLang="en-US" dirty="0" smtClean="0">
                <a:latin typeface="Times New Roman" panose="02020603050405020304" pitchFamily="18" charset="0"/>
                <a:cs typeface="Times New Roman" panose="02020603050405020304" pitchFamily="18" charset="0"/>
              </a:rPr>
              <a:t>Reading</a:t>
            </a:r>
            <a:endParaRPr lang="en-US" altLang="en-US" dirty="0">
              <a:latin typeface="Times New Roman" panose="02020603050405020304" pitchFamily="18" charset="0"/>
              <a:cs typeface="Times New Roman" panose="02020603050405020304" pitchFamily="18" charset="0"/>
            </a:endParaRPr>
          </a:p>
        </p:txBody>
      </p:sp>
      <p:sp>
        <p:nvSpPr>
          <p:cNvPr id="28675" name="Rectangle 3"/>
          <p:cNvSpPr>
            <a:spLocks noGrp="1" noChangeArrowheads="1"/>
          </p:cNvSpPr>
          <p:nvPr>
            <p:ph idx="1"/>
          </p:nvPr>
        </p:nvSpPr>
        <p:spPr>
          <a:xfrm>
            <a:off x="1857377" y="1906657"/>
            <a:ext cx="9314654" cy="3351144"/>
          </a:xfrm>
        </p:spPr>
        <p:txBody>
          <a:bodyPr>
            <a:noAutofit/>
          </a:bodyPr>
          <a:lstStyle/>
          <a:p>
            <a:pPr marL="971550" lvl="1" indent="-457200">
              <a:buFont typeface="+mj-lt"/>
              <a:buAutoNum type="arabicPeriod"/>
            </a:pPr>
            <a:r>
              <a:rPr lang="en-US" sz="2400" dirty="0">
                <a:latin typeface="Times New Roman" panose="02020603050405020304" pitchFamily="18" charset="0"/>
                <a:ea typeface="宋体" panose="02010600030101010101" pitchFamily="2" charset="-122"/>
              </a:rPr>
              <a:t>Speech Language understanding systems for extracting semantic information from speech  "Tur and Demori (2011), chapter 3, 10, </a:t>
            </a:r>
            <a:r>
              <a:rPr lang="en-US" sz="2400" dirty="0">
                <a:latin typeface="Times New Roman" panose="02020603050405020304" pitchFamily="18" charset="0"/>
                <a:ea typeface="宋体" panose="02010600030101010101" pitchFamily="2" charset="-122"/>
              </a:rPr>
              <a:t>11, </a:t>
            </a:r>
            <a:r>
              <a:rPr lang="en-US" sz="2400" dirty="0" smtClean="0">
                <a:latin typeface="Times New Roman" panose="02020603050405020304" pitchFamily="18" charset="0"/>
                <a:ea typeface="宋体" panose="02010600030101010101" pitchFamily="2" charset="-122"/>
              </a:rPr>
              <a:t>15“. </a:t>
            </a:r>
            <a:endParaRPr lang="en-US" sz="2400" dirty="0" smtClean="0">
              <a:latin typeface="Times New Roman" panose="02020603050405020304" pitchFamily="18" charset="0"/>
              <a:ea typeface="宋体" panose="02010600030101010101" pitchFamily="2" charset="-122"/>
            </a:endParaRPr>
          </a:p>
          <a:p>
            <a:pPr marL="971550" lvl="1" indent="-457200">
              <a:buFont typeface="+mj-lt"/>
              <a:buAutoNum type="arabicPeriod"/>
            </a:pPr>
            <a:r>
              <a:rPr lang="en-US" sz="2400" dirty="0" smtClean="0">
                <a:latin typeface="Times New Roman" panose="02020603050405020304" pitchFamily="18" charset="0"/>
                <a:ea typeface="宋体" panose="02010600030101010101" pitchFamily="2" charset="-122"/>
              </a:rPr>
              <a:t>An </a:t>
            </a:r>
            <a:r>
              <a:rPr lang="en-US" sz="2400" dirty="0">
                <a:latin typeface="Times New Roman" panose="02020603050405020304" pitchFamily="18" charset="0"/>
                <a:ea typeface="宋体" panose="02010600030101010101" pitchFamily="2" charset="-122"/>
              </a:rPr>
              <a:t>Introduction to Critical Discourse Analysis in Education Second </a:t>
            </a:r>
            <a:r>
              <a:rPr lang="en-US" sz="2400" dirty="0" smtClean="0">
                <a:latin typeface="Times New Roman" panose="02020603050405020304" pitchFamily="18" charset="0"/>
                <a:ea typeface="宋体" panose="02010600030101010101" pitchFamily="2" charset="-122"/>
              </a:rPr>
              <a:t>Edition by </a:t>
            </a:r>
            <a:r>
              <a:rPr lang="en-US" sz="2400" dirty="0">
                <a:latin typeface="Times New Roman" panose="02020603050405020304" pitchFamily="18" charset="0"/>
                <a:ea typeface="宋体" panose="02010600030101010101" pitchFamily="2" charset="-122"/>
              </a:rPr>
              <a:t>Rebecca Rogers.</a:t>
            </a:r>
          </a:p>
          <a:p>
            <a:pPr marL="971550" lvl="1" indent="-457200">
              <a:buFont typeface="+mj-lt"/>
              <a:buAutoNum type="arabicPeriod"/>
            </a:pPr>
            <a:r>
              <a:rPr lang="en-US" sz="2400" dirty="0" smtClean="0">
                <a:latin typeface="Times New Roman" panose="02020603050405020304" pitchFamily="18" charset="0"/>
                <a:ea typeface="宋体" panose="02010600030101010101" pitchFamily="2" charset="-122"/>
              </a:rPr>
              <a:t>DISCOURSE </a:t>
            </a:r>
            <a:r>
              <a:rPr lang="en-US" sz="2400" dirty="0">
                <a:latin typeface="Times New Roman" panose="02020603050405020304" pitchFamily="18" charset="0"/>
                <a:ea typeface="宋体" panose="02010600030101010101" pitchFamily="2" charset="-122"/>
              </a:rPr>
              <a:t>ANALYSIS, GILLIAN BROWN and GEORGE </a:t>
            </a:r>
            <a:r>
              <a:rPr lang="en-US" sz="2400" dirty="0" smtClean="0">
                <a:latin typeface="Times New Roman" panose="02020603050405020304" pitchFamily="18" charset="0"/>
                <a:ea typeface="宋体" panose="02010600030101010101" pitchFamily="2" charset="-122"/>
              </a:rPr>
              <a:t>    </a:t>
            </a:r>
            <a:r>
              <a:rPr lang="en-US" sz="2400" dirty="0">
                <a:latin typeface="Times New Roman" panose="02020603050405020304" pitchFamily="18" charset="0"/>
                <a:ea typeface="宋体" panose="02010600030101010101" pitchFamily="2" charset="-122"/>
              </a:rPr>
              <a:t> </a:t>
            </a:r>
            <a:r>
              <a:rPr lang="en-US" sz="2400" dirty="0" smtClean="0">
                <a:latin typeface="Times New Roman" panose="02020603050405020304" pitchFamily="18" charset="0"/>
                <a:ea typeface="宋体" panose="02010600030101010101" pitchFamily="2" charset="-122"/>
              </a:rPr>
              <a:t>      YULE.</a:t>
            </a:r>
            <a:endParaRPr lang="en-US" altLang="zh-CN" sz="2400" dirty="0">
              <a:latin typeface="Times New Roman" panose="02020603050405020304" pitchFamily="18" charset="0"/>
              <a:ea typeface="宋体" panose="02010600030101010101" pitchFamily="2" charset="-122"/>
            </a:endParaRPr>
          </a:p>
        </p:txBody>
      </p:sp>
      <p:sp>
        <p:nvSpPr>
          <p:cNvPr id="4" name="Slide Number Placeholder 8"/>
          <p:cNvSpPr>
            <a:spLocks noGrp="1"/>
          </p:cNvSpPr>
          <p:nvPr>
            <p:ph type="sldNum" sz="quarter" idx="12"/>
          </p:nvPr>
        </p:nvSpPr>
        <p:spPr bwMode="auto">
          <a:xfrm>
            <a:off x="11172030" y="6286500"/>
            <a:ext cx="665162" cy="4746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en-US" sz="1400" dirty="0" smtClean="0"/>
              <a:t>19</a:t>
            </a:r>
            <a:endParaRPr lang="en-GB" altLang="en-US" sz="1400" dirty="0"/>
          </a:p>
        </p:txBody>
      </p:sp>
      <p:sp>
        <p:nvSpPr>
          <p:cNvPr id="5" name="Footer Placeholder 9"/>
          <p:cNvSpPr>
            <a:spLocks noGrp="1"/>
          </p:cNvSpPr>
          <p:nvPr>
            <p:ph type="ftr" sz="quarter" idx="11"/>
          </p:nvPr>
        </p:nvSpPr>
        <p:spPr bwMode="auto">
          <a:xfrm>
            <a:off x="5693468" y="6286500"/>
            <a:ext cx="2920446" cy="4746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defRPr>
            </a:lvl9pPr>
          </a:lstStyle>
          <a:p>
            <a:pPr algn="ctr" eaLnBrk="1" fontAlgn="base" hangingPunct="1">
              <a:spcBef>
                <a:spcPct val="0"/>
              </a:spcBef>
              <a:spcAft>
                <a:spcPct val="0"/>
              </a:spcAft>
            </a:pPr>
            <a:r>
              <a:rPr lang="en-US" altLang="en-US" sz="1400" dirty="0" smtClean="0"/>
              <a:t>Discourse Analysis</a:t>
            </a:r>
            <a:endParaRPr lang="en-GB" altLang="en-US" sz="1400" dirty="0"/>
          </a:p>
        </p:txBody>
      </p:sp>
      <p:sp>
        <p:nvSpPr>
          <p:cNvPr id="6" name="Date Placeholder 7"/>
          <p:cNvSpPr>
            <a:spLocks noGrp="1"/>
          </p:cNvSpPr>
          <p:nvPr>
            <p:ph type="dt" sz="quarter" idx="10"/>
          </p:nvPr>
        </p:nvSpPr>
        <p:spPr bwMode="auto">
          <a:xfrm>
            <a:off x="1004268" y="6286500"/>
            <a:ext cx="2571750" cy="4746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defRPr>
            </a:lvl9pPr>
          </a:lstStyle>
          <a:p>
            <a:pPr eaLnBrk="1" fontAlgn="base" hangingPunct="1">
              <a:spcBef>
                <a:spcPct val="0"/>
              </a:spcBef>
              <a:spcAft>
                <a:spcPct val="0"/>
              </a:spcAft>
            </a:pPr>
            <a:r>
              <a:rPr lang="de-DE" altLang="en-US" sz="1400" dirty="0"/>
              <a:t>Ibrahim Dahmash</a:t>
            </a:r>
            <a:endParaRPr lang="en-GB" altLang="en-US" sz="1400" dirty="0"/>
          </a:p>
        </p:txBody>
      </p:sp>
    </p:spTree>
    <p:extLst>
      <p:ext uri="{BB962C8B-B14F-4D97-AF65-F5344CB8AC3E}">
        <p14:creationId xmlns:p14="http://schemas.microsoft.com/office/powerpoint/2010/main" val="497342153"/>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7"/>
          <p:cNvSpPr>
            <a:spLocks noGrp="1"/>
          </p:cNvSpPr>
          <p:nvPr>
            <p:ph type="dt" sz="quarter" idx="10"/>
          </p:nvPr>
        </p:nvSpPr>
        <p:spPr bwMode="auto">
          <a:xfrm>
            <a:off x="1004268" y="6286500"/>
            <a:ext cx="2571750" cy="4746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defRPr>
            </a:lvl9pPr>
          </a:lstStyle>
          <a:p>
            <a:pPr eaLnBrk="1" fontAlgn="base" hangingPunct="1">
              <a:spcBef>
                <a:spcPct val="0"/>
              </a:spcBef>
              <a:spcAft>
                <a:spcPct val="0"/>
              </a:spcAft>
            </a:pPr>
            <a:r>
              <a:rPr lang="de-DE" altLang="en-US" sz="1400" dirty="0"/>
              <a:t>Ibrahim Dahmash</a:t>
            </a:r>
            <a:endParaRPr lang="en-GB" altLang="en-US" sz="1400" dirty="0"/>
          </a:p>
        </p:txBody>
      </p:sp>
      <p:sp>
        <p:nvSpPr>
          <p:cNvPr id="4" name="Slide Number Placeholder 8"/>
          <p:cNvSpPr>
            <a:spLocks noGrp="1"/>
          </p:cNvSpPr>
          <p:nvPr>
            <p:ph type="sldNum" sz="quarter" idx="12"/>
          </p:nvPr>
        </p:nvSpPr>
        <p:spPr bwMode="auto">
          <a:xfrm>
            <a:off x="11172030" y="6286500"/>
            <a:ext cx="665162" cy="4746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fld id="{E5754464-0C2F-4BB9-8E63-9312EDFC2342}" type="slidenum">
              <a:rPr lang="en-GB" altLang="en-US" sz="1400"/>
              <a:pPr eaLnBrk="1" hangingPunct="1"/>
              <a:t>2</a:t>
            </a:fld>
            <a:endParaRPr lang="en-GB" altLang="en-US" sz="1400" dirty="0"/>
          </a:p>
        </p:txBody>
      </p:sp>
      <p:sp>
        <p:nvSpPr>
          <p:cNvPr id="5" name="Footer Placeholder 9"/>
          <p:cNvSpPr>
            <a:spLocks noGrp="1"/>
          </p:cNvSpPr>
          <p:nvPr>
            <p:ph type="ftr" sz="quarter" idx="11"/>
          </p:nvPr>
        </p:nvSpPr>
        <p:spPr bwMode="auto">
          <a:xfrm>
            <a:off x="5693468" y="6286500"/>
            <a:ext cx="2920446" cy="4746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defRPr>
            </a:lvl9pPr>
          </a:lstStyle>
          <a:p>
            <a:pPr algn="ctr" eaLnBrk="1" fontAlgn="base" hangingPunct="1">
              <a:spcBef>
                <a:spcPct val="0"/>
              </a:spcBef>
              <a:spcAft>
                <a:spcPct val="0"/>
              </a:spcAft>
            </a:pPr>
            <a:r>
              <a:rPr lang="en-US" altLang="en-US" sz="1400" dirty="0" smtClean="0"/>
              <a:t>Discourse Analysis</a:t>
            </a:r>
            <a:endParaRPr lang="en-GB" altLang="en-US" sz="1400" dirty="0"/>
          </a:p>
        </p:txBody>
      </p:sp>
      <p:sp>
        <p:nvSpPr>
          <p:cNvPr id="9" name="Rectangle 2"/>
          <p:cNvSpPr txBox="1">
            <a:spLocks noChangeArrowheads="1"/>
          </p:cNvSpPr>
          <p:nvPr/>
        </p:nvSpPr>
        <p:spPr>
          <a:xfrm>
            <a:off x="2791706" y="1546362"/>
            <a:ext cx="8380324" cy="693255"/>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AU" altLang="en-US" dirty="0" smtClean="0">
              <a:latin typeface="Times New Roman" panose="02020603050405020304" pitchFamily="18" charset="0"/>
              <a:cs typeface="Times New Roman" panose="02020603050405020304" pitchFamily="18" charset="0"/>
            </a:endParaRPr>
          </a:p>
        </p:txBody>
      </p:sp>
      <p:sp>
        <p:nvSpPr>
          <p:cNvPr id="12" name="Rectangle 11"/>
          <p:cNvSpPr/>
          <p:nvPr/>
        </p:nvSpPr>
        <p:spPr>
          <a:xfrm>
            <a:off x="3019468" y="1120170"/>
            <a:ext cx="7924800" cy="2948499"/>
          </a:xfrm>
          <a:prstGeom prst="rect">
            <a:avLst/>
          </a:prstGeom>
        </p:spPr>
        <p:txBody>
          <a:bodyPr wrap="square">
            <a:spAutoFit/>
          </a:bodyPr>
          <a:lstStyle/>
          <a:p>
            <a:pPr marL="342900" lvl="0" indent="-342900" fontAlgn="base">
              <a:spcBef>
                <a:spcPct val="20000"/>
              </a:spcBef>
              <a:spcAft>
                <a:spcPct val="0"/>
              </a:spcAft>
              <a:buFontTx/>
              <a:buChar char="•"/>
            </a:pPr>
            <a:endParaRPr lang="es-ES_tradnl" altLang="en-US" sz="3200" dirty="0">
              <a:solidFill>
                <a:srgbClr val="000000"/>
              </a:solidFill>
              <a:latin typeface="Times New Roman"/>
            </a:endParaRPr>
          </a:p>
          <a:p>
            <a:pPr marL="342900" lvl="0" indent="-342900" fontAlgn="base">
              <a:spcBef>
                <a:spcPct val="20000"/>
              </a:spcBef>
              <a:spcAft>
                <a:spcPct val="0"/>
              </a:spcAft>
              <a:buFontTx/>
              <a:buChar char="•"/>
            </a:pPr>
            <a:endParaRPr lang="es-ES_tradnl" altLang="en-US" sz="3200" dirty="0" smtClean="0">
              <a:solidFill>
                <a:srgbClr val="000000"/>
              </a:solidFill>
              <a:latin typeface="Times New Roman"/>
            </a:endParaRPr>
          </a:p>
          <a:p>
            <a:pPr marL="342900" lvl="0" indent="-342900" fontAlgn="base">
              <a:spcBef>
                <a:spcPct val="20000"/>
              </a:spcBef>
              <a:spcAft>
                <a:spcPct val="0"/>
              </a:spcAft>
              <a:buFontTx/>
              <a:buChar char="•"/>
            </a:pPr>
            <a:endParaRPr lang="es-ES_tradnl" altLang="en-US" sz="3200" dirty="0">
              <a:solidFill>
                <a:srgbClr val="000000"/>
              </a:solidFill>
              <a:latin typeface="Times New Roman"/>
            </a:endParaRPr>
          </a:p>
          <a:p>
            <a:pPr marL="342900" lvl="0" indent="-342900" fontAlgn="base">
              <a:spcBef>
                <a:spcPct val="20000"/>
              </a:spcBef>
              <a:spcAft>
                <a:spcPct val="0"/>
              </a:spcAft>
              <a:buFontTx/>
              <a:buChar char="•"/>
            </a:pPr>
            <a:endParaRPr lang="es-ES_tradnl" altLang="en-US" sz="3200" dirty="0" smtClean="0">
              <a:solidFill>
                <a:srgbClr val="000000"/>
              </a:solidFill>
              <a:latin typeface="Times New Roman"/>
            </a:endParaRPr>
          </a:p>
          <a:p>
            <a:pPr marL="342900" lvl="0" indent="-342900" fontAlgn="base">
              <a:spcBef>
                <a:spcPct val="20000"/>
              </a:spcBef>
              <a:spcAft>
                <a:spcPct val="0"/>
              </a:spcAft>
              <a:buFontTx/>
              <a:buChar char="•"/>
            </a:pPr>
            <a:endParaRPr lang="es-ES_tradnl" altLang="en-US" sz="3200" dirty="0">
              <a:solidFill>
                <a:srgbClr val="000000"/>
              </a:solidFill>
              <a:latin typeface="Times New Roman"/>
            </a:endParaRPr>
          </a:p>
        </p:txBody>
      </p:sp>
      <p:pic>
        <p:nvPicPr>
          <p:cNvPr id="14" name="Picture 13"/>
          <p:cNvPicPr>
            <a:picLocks noChangeAspect="1"/>
          </p:cNvPicPr>
          <p:nvPr/>
        </p:nvPicPr>
        <p:blipFill>
          <a:blip r:embed="rId3"/>
          <a:stretch>
            <a:fillRect/>
          </a:stretch>
        </p:blipFill>
        <p:spPr>
          <a:xfrm>
            <a:off x="7727704" y="3877271"/>
            <a:ext cx="3912434" cy="1989680"/>
          </a:xfrm>
          <a:prstGeom prst="rect">
            <a:avLst/>
          </a:prstGeom>
          <a:ln>
            <a:noFill/>
          </a:ln>
          <a:effectLst>
            <a:outerShdw blurRad="292100" dist="139700" dir="2700000" algn="tl" rotWithShape="0">
              <a:srgbClr val="333333">
                <a:alpha val="65000"/>
              </a:srgbClr>
            </a:outerShdw>
          </a:effectLst>
        </p:spPr>
      </p:pic>
      <p:sp>
        <p:nvSpPr>
          <p:cNvPr id="16" name="Rectangle 15"/>
          <p:cNvSpPr/>
          <p:nvPr/>
        </p:nvSpPr>
        <p:spPr>
          <a:xfrm>
            <a:off x="2743200" y="3877270"/>
            <a:ext cx="3886200" cy="369332"/>
          </a:xfrm>
          <a:prstGeom prst="rect">
            <a:avLst/>
          </a:prstGeom>
        </p:spPr>
        <p:txBody>
          <a:bodyPr wrap="square">
            <a:spAutoFit/>
          </a:bodyPr>
          <a:lstStyle/>
          <a:p>
            <a:endParaRPr lang="en-US" dirty="0">
              <a:solidFill>
                <a:schemeClr val="bg1"/>
              </a:solidFill>
              <a:latin typeface="Courier New" pitchFamily="49" charset="0"/>
              <a:cs typeface="Courier New" pitchFamily="49" charset="0"/>
            </a:endParaRPr>
          </a:p>
        </p:txBody>
      </p:sp>
      <p:sp>
        <p:nvSpPr>
          <p:cNvPr id="17" name="Rectangle 2"/>
          <p:cNvSpPr txBox="1">
            <a:spLocks noChangeArrowheads="1"/>
          </p:cNvSpPr>
          <p:nvPr/>
        </p:nvSpPr>
        <p:spPr>
          <a:xfrm>
            <a:off x="2464904" y="694240"/>
            <a:ext cx="8878949" cy="4606630"/>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AU" altLang="en-US" sz="2800" dirty="0" smtClean="0">
                <a:latin typeface="Times New Roman" panose="02020603050405020304" pitchFamily="18" charset="0"/>
                <a:cs typeface="Times New Roman" panose="02020603050405020304" pitchFamily="18" charset="0"/>
              </a:rPr>
              <a:t>Gracie: Oh yeah…and then Mr. and Mrs. Jones were having matrimonial trouble, and my brother hired to watch Mrs. Jones.</a:t>
            </a:r>
          </a:p>
          <a:p>
            <a:r>
              <a:rPr lang="en-AU" altLang="en-US" sz="2800" dirty="0" smtClean="0">
                <a:latin typeface="Times New Roman" panose="02020603050405020304" pitchFamily="18" charset="0"/>
                <a:cs typeface="Times New Roman" panose="02020603050405020304" pitchFamily="18" charset="0"/>
              </a:rPr>
              <a:t>George: Well I imagine she was a very attractive woman.</a:t>
            </a:r>
          </a:p>
          <a:p>
            <a:r>
              <a:rPr lang="en-AU" altLang="en-US" sz="2800" dirty="0" smtClean="0">
                <a:latin typeface="Times New Roman" panose="02020603050405020304" pitchFamily="18" charset="0"/>
                <a:cs typeface="Times New Roman" panose="02020603050405020304" pitchFamily="18" charset="0"/>
              </a:rPr>
              <a:t>Gracie: She was, and my brother watched her day and night for six months.</a:t>
            </a:r>
          </a:p>
          <a:p>
            <a:r>
              <a:rPr lang="en-AU" altLang="en-US" sz="2800" dirty="0" smtClean="0">
                <a:latin typeface="Times New Roman" panose="02020603050405020304" pitchFamily="18" charset="0"/>
                <a:cs typeface="Times New Roman" panose="02020603050405020304" pitchFamily="18" charset="0"/>
              </a:rPr>
              <a:t>George: Well, what happened?</a:t>
            </a:r>
          </a:p>
          <a:p>
            <a:r>
              <a:rPr lang="en-AU" altLang="en-US" sz="2800" dirty="0" smtClean="0">
                <a:latin typeface="Times New Roman" panose="02020603050405020304" pitchFamily="18" charset="0"/>
                <a:cs typeface="Times New Roman" panose="02020603050405020304" pitchFamily="18" charset="0"/>
              </a:rPr>
              <a:t>Gracie: She finally got divorce.</a:t>
            </a:r>
          </a:p>
          <a:p>
            <a:r>
              <a:rPr lang="en-AU" altLang="en-US" sz="2800" dirty="0" smtClean="0">
                <a:latin typeface="Times New Roman" panose="02020603050405020304" pitchFamily="18" charset="0"/>
                <a:cs typeface="Times New Roman" panose="02020603050405020304" pitchFamily="18" charset="0"/>
              </a:rPr>
              <a:t>George: Mrs. Jones ?!</a:t>
            </a:r>
          </a:p>
          <a:p>
            <a:r>
              <a:rPr lang="en-AU" altLang="en-US" sz="2800" dirty="0" smtClean="0">
                <a:latin typeface="Times New Roman" panose="02020603050405020304" pitchFamily="18" charset="0"/>
                <a:cs typeface="Times New Roman" panose="02020603050405020304" pitchFamily="18" charset="0"/>
              </a:rPr>
              <a:t>Gracie: No, my brother’s wife.</a:t>
            </a:r>
          </a:p>
        </p:txBody>
      </p:sp>
      <p:sp>
        <p:nvSpPr>
          <p:cNvPr id="2" name="Rectangle 1"/>
          <p:cNvSpPr/>
          <p:nvPr/>
        </p:nvSpPr>
        <p:spPr>
          <a:xfrm>
            <a:off x="4665813" y="5935030"/>
            <a:ext cx="6123782" cy="369332"/>
          </a:xfrm>
          <a:prstGeom prst="rect">
            <a:avLst/>
          </a:prstGeom>
        </p:spPr>
        <p:txBody>
          <a:bodyPr wrap="square">
            <a:spAutoFit/>
          </a:bodyPr>
          <a:lstStyle/>
          <a:p>
            <a:pPr algn="r"/>
            <a:r>
              <a:rPr lang="en-AU" altLang="en-US" dirty="0" smtClean="0">
                <a:latin typeface="Times New Roman" panose="02020603050405020304" pitchFamily="18" charset="0"/>
                <a:cs typeface="Times New Roman" panose="02020603050405020304" pitchFamily="18" charset="0"/>
              </a:rPr>
              <a:t>George Burns and Gracie Allen in The Salesgirl</a:t>
            </a:r>
            <a:endParaRPr lang="en-AU"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02180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nodePh="1">
                                  <p:stCondLst>
                                    <p:cond delay="0"/>
                                  </p:stCondLst>
                                  <p:endCondLst>
                                    <p:cond evt="begin" delay="0">
                                      <p:tn val="5"/>
                                    </p:cond>
                                  </p:end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7"/>
                                        </p:tgtEl>
                                        <p:attrNameLst>
                                          <p:attrName>style.visibility</p:attrName>
                                        </p:attrNameLst>
                                      </p:cBhvr>
                                      <p:to>
                                        <p:strVal val="visible"/>
                                      </p:to>
                                    </p:set>
                                    <p:animEffect transition="in" filter="fade">
                                      <p:cBhvr>
                                        <p:cTn id="14" dur="1000"/>
                                        <p:tgtEl>
                                          <p:spTgt spid="17"/>
                                        </p:tgtEl>
                                      </p:cBhvr>
                                    </p:animEffect>
                                    <p:anim calcmode="lin" valueType="num">
                                      <p:cBhvr>
                                        <p:cTn id="15" dur="1000" fill="hold"/>
                                        <p:tgtEl>
                                          <p:spTgt spid="17"/>
                                        </p:tgtEl>
                                        <p:attrNameLst>
                                          <p:attrName>ppt_x</p:attrName>
                                        </p:attrNameLst>
                                      </p:cBhvr>
                                      <p:tavLst>
                                        <p:tav tm="0">
                                          <p:val>
                                            <p:strVal val="#ppt_x"/>
                                          </p:val>
                                        </p:tav>
                                        <p:tav tm="100000">
                                          <p:val>
                                            <p:strVal val="#ppt_x"/>
                                          </p:val>
                                        </p:tav>
                                      </p:tavLst>
                                    </p:anim>
                                    <p:anim calcmode="lin" valueType="num">
                                      <p:cBhvr>
                                        <p:cTn id="16"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11965" y="2782957"/>
            <a:ext cx="10164418" cy="1007165"/>
          </a:xfrm>
        </p:spPr>
        <p:txBody>
          <a:bodyPr>
            <a:normAutofit/>
          </a:bodyPr>
          <a:lstStyle/>
          <a:p>
            <a:pPr algn="ctr" rtl="0">
              <a:buNone/>
            </a:pPr>
            <a:r>
              <a:rPr lang="en-US" sz="5400" b="1" dirty="0" smtClean="0">
                <a:solidFill>
                  <a:schemeClr val="tx1"/>
                </a:solidFill>
                <a:latin typeface="Times New Roman" panose="02020603050405020304" pitchFamily="18" charset="0"/>
                <a:cs typeface="Times New Roman" panose="02020603050405020304" pitchFamily="18" charset="0"/>
              </a:rPr>
              <a:t>     Thanks </a:t>
            </a:r>
            <a:r>
              <a:rPr lang="en-US" sz="5400" b="1" dirty="0">
                <a:solidFill>
                  <a:schemeClr val="tx1"/>
                </a:solidFill>
                <a:latin typeface="Times New Roman" panose="02020603050405020304" pitchFamily="18" charset="0"/>
                <a:cs typeface="Times New Roman" panose="02020603050405020304" pitchFamily="18" charset="0"/>
              </a:rPr>
              <a:t>for your attention</a:t>
            </a:r>
            <a:endParaRPr lang="fa-IR" sz="5400" b="1" dirty="0">
              <a:solidFill>
                <a:schemeClr val="tx1"/>
              </a:solidFill>
              <a:latin typeface="Times New Roman" panose="02020603050405020304" pitchFamily="18" charset="0"/>
              <a:cs typeface="Times New Roman" panose="02020603050405020304" pitchFamily="18" charset="0"/>
            </a:endParaRPr>
          </a:p>
        </p:txBody>
      </p:sp>
      <p:sp>
        <p:nvSpPr>
          <p:cNvPr id="7" name="Slide Number Placeholder 8"/>
          <p:cNvSpPr>
            <a:spLocks noGrp="1"/>
          </p:cNvSpPr>
          <p:nvPr>
            <p:ph type="sldNum" sz="quarter" idx="12"/>
          </p:nvPr>
        </p:nvSpPr>
        <p:spPr bwMode="auto">
          <a:xfrm>
            <a:off x="11172030" y="6286500"/>
            <a:ext cx="665162" cy="4746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endParaRPr lang="en-GB" altLang="en-US" sz="1400" dirty="0"/>
          </a:p>
        </p:txBody>
      </p:sp>
      <p:sp>
        <p:nvSpPr>
          <p:cNvPr id="8" name="Footer Placeholder 9"/>
          <p:cNvSpPr>
            <a:spLocks noGrp="1"/>
          </p:cNvSpPr>
          <p:nvPr>
            <p:ph type="ftr" sz="quarter" idx="11"/>
          </p:nvPr>
        </p:nvSpPr>
        <p:spPr bwMode="auto">
          <a:xfrm>
            <a:off x="5693468" y="6286500"/>
            <a:ext cx="2920446" cy="4746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defRPr>
            </a:lvl9pPr>
          </a:lstStyle>
          <a:p>
            <a:pPr algn="ctr" eaLnBrk="1" fontAlgn="base" hangingPunct="1">
              <a:spcBef>
                <a:spcPct val="0"/>
              </a:spcBef>
              <a:spcAft>
                <a:spcPct val="0"/>
              </a:spcAft>
            </a:pPr>
            <a:r>
              <a:rPr lang="en-US" altLang="en-US" sz="1400" dirty="0" smtClean="0"/>
              <a:t>Discourse Analysis</a:t>
            </a:r>
            <a:endParaRPr lang="en-GB" altLang="en-US" sz="1400" dirty="0"/>
          </a:p>
        </p:txBody>
      </p:sp>
      <p:sp>
        <p:nvSpPr>
          <p:cNvPr id="9" name="Date Placeholder 7"/>
          <p:cNvSpPr>
            <a:spLocks noGrp="1"/>
          </p:cNvSpPr>
          <p:nvPr>
            <p:ph type="dt" sz="quarter" idx="10"/>
          </p:nvPr>
        </p:nvSpPr>
        <p:spPr bwMode="auto">
          <a:xfrm>
            <a:off x="1004268" y="6286500"/>
            <a:ext cx="2571750" cy="4746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defRPr>
            </a:lvl9pPr>
          </a:lstStyle>
          <a:p>
            <a:pPr eaLnBrk="1" fontAlgn="base" hangingPunct="1">
              <a:spcBef>
                <a:spcPct val="0"/>
              </a:spcBef>
              <a:spcAft>
                <a:spcPct val="0"/>
              </a:spcAft>
            </a:pPr>
            <a:r>
              <a:rPr lang="de-DE" altLang="en-US" sz="1400" dirty="0"/>
              <a:t>Ibrahim Dahmash</a:t>
            </a:r>
            <a:endParaRPr lang="en-GB" altLang="en-US" sz="1400" dirty="0"/>
          </a:p>
        </p:txBody>
      </p:sp>
    </p:spTree>
    <p:extLst>
      <p:ext uri="{BB962C8B-B14F-4D97-AF65-F5344CB8AC3E}">
        <p14:creationId xmlns:p14="http://schemas.microsoft.com/office/powerpoint/2010/main" val="7718798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404664"/>
            <a:ext cx="8229600" cy="6050144"/>
          </a:xfrm>
        </p:spPr>
        <p:txBody>
          <a:bodyPr/>
          <a:lstStyle/>
          <a:p>
            <a:pPr algn="ctr" rtl="0">
              <a:buNone/>
            </a:pPr>
            <a:endParaRPr lang="en-US" dirty="0" smtClean="0">
              <a:latin typeface="Times New Roman" panose="02020603050405020304" pitchFamily="18" charset="0"/>
              <a:cs typeface="Times New Roman" panose="02020603050405020304" pitchFamily="18" charset="0"/>
            </a:endParaRPr>
          </a:p>
          <a:p>
            <a:pPr algn="ctr" rtl="0">
              <a:buNone/>
            </a:pPr>
            <a:endParaRPr lang="en-US" dirty="0" smtClean="0">
              <a:latin typeface="Times New Roman" panose="02020603050405020304" pitchFamily="18" charset="0"/>
              <a:cs typeface="Times New Roman" panose="02020603050405020304" pitchFamily="18" charset="0"/>
            </a:endParaRPr>
          </a:p>
          <a:p>
            <a:pPr algn="ctr" rtl="0">
              <a:buNone/>
            </a:pPr>
            <a:endParaRPr lang="en-US" dirty="0" smtClean="0">
              <a:latin typeface="Times New Roman" panose="02020603050405020304" pitchFamily="18" charset="0"/>
              <a:cs typeface="Times New Roman" panose="02020603050405020304" pitchFamily="18" charset="0"/>
            </a:endParaRPr>
          </a:p>
          <a:p>
            <a:pPr algn="ctr" rtl="0">
              <a:buNone/>
            </a:pPr>
            <a:endParaRPr lang="en-US" dirty="0" smtClean="0">
              <a:latin typeface="Times New Roman" panose="02020603050405020304" pitchFamily="18" charset="0"/>
              <a:cs typeface="Times New Roman" panose="02020603050405020304" pitchFamily="18" charset="0"/>
            </a:endParaRPr>
          </a:p>
          <a:p>
            <a:pPr algn="ctr" rtl="0">
              <a:buNone/>
            </a:pPr>
            <a:endParaRPr lang="en-US" sz="5400" b="1" dirty="0" smtClean="0">
              <a:solidFill>
                <a:schemeClr val="accent2"/>
              </a:solidFill>
              <a:latin typeface="Times New Roman" panose="02020603050405020304" pitchFamily="18" charset="0"/>
              <a:cs typeface="Times New Roman" panose="02020603050405020304" pitchFamily="18" charset="0"/>
            </a:endParaRPr>
          </a:p>
          <a:p>
            <a:pPr algn="ctr" rtl="0">
              <a:buNone/>
            </a:pPr>
            <a:r>
              <a:rPr lang="en-US" sz="6600" b="1" i="1" dirty="0" smtClean="0">
                <a:solidFill>
                  <a:schemeClr val="tx1"/>
                </a:solidFill>
                <a:latin typeface="Times New Roman" panose="02020603050405020304" pitchFamily="18" charset="0"/>
                <a:cs typeface="Times New Roman" panose="02020603050405020304" pitchFamily="18" charset="0"/>
              </a:rPr>
              <a:t>Questions</a:t>
            </a:r>
            <a:endParaRPr lang="fa-IR" sz="6600" b="1" i="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3935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circle(in)">
                                      <p:cBhvr>
                                        <p:cTn id="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4" y="624110"/>
            <a:ext cx="4947563" cy="754116"/>
          </a:xfrm>
        </p:spPr>
        <p:txBody>
          <a:bodyPr/>
          <a:lstStyle/>
          <a:p>
            <a:pPr algn="ctr"/>
            <a:r>
              <a:rPr lang="en-AU" altLang="en-US" dirty="0">
                <a:latin typeface="Times New Roman" panose="02020603050405020304" pitchFamily="18" charset="0"/>
                <a:cs typeface="Times New Roman" panose="02020603050405020304" pitchFamily="18" charset="0"/>
              </a:rPr>
              <a:t>Motivation and </a:t>
            </a:r>
            <a:r>
              <a:rPr lang="en-AU" altLang="en-US" dirty="0" smtClean="0">
                <a:latin typeface="Times New Roman" panose="02020603050405020304" pitchFamily="18" charset="0"/>
                <a:cs typeface="Times New Roman" panose="02020603050405020304" pitchFamily="18" charset="0"/>
              </a:rPr>
              <a:t>Question</a:t>
            </a:r>
            <a:endParaRPr lang="en-US" dirty="0">
              <a:latin typeface="Times New Roman" panose="02020603050405020304" pitchFamily="18" charset="0"/>
              <a:cs typeface="Times New Roman" panose="02020603050405020304" pitchFamily="18" charset="0"/>
            </a:endParaRPr>
          </a:p>
        </p:txBody>
      </p:sp>
      <p:sp>
        <p:nvSpPr>
          <p:cNvPr id="3" name="Date Placeholder 7"/>
          <p:cNvSpPr>
            <a:spLocks noGrp="1"/>
          </p:cNvSpPr>
          <p:nvPr>
            <p:ph type="dt" sz="quarter" idx="10"/>
          </p:nvPr>
        </p:nvSpPr>
        <p:spPr bwMode="auto">
          <a:xfrm>
            <a:off x="1004268" y="6286500"/>
            <a:ext cx="2571750" cy="4746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defRPr>
            </a:lvl9pPr>
          </a:lstStyle>
          <a:p>
            <a:pPr eaLnBrk="1" fontAlgn="base" hangingPunct="1">
              <a:spcBef>
                <a:spcPct val="0"/>
              </a:spcBef>
              <a:spcAft>
                <a:spcPct val="0"/>
              </a:spcAft>
            </a:pPr>
            <a:r>
              <a:rPr lang="de-DE" altLang="en-US" sz="1400" dirty="0"/>
              <a:t>Ibrahim Dahmash</a:t>
            </a:r>
            <a:endParaRPr lang="en-GB" altLang="en-US" sz="1400" dirty="0"/>
          </a:p>
        </p:txBody>
      </p:sp>
      <p:sp>
        <p:nvSpPr>
          <p:cNvPr id="4" name="Slide Number Placeholder 8"/>
          <p:cNvSpPr>
            <a:spLocks noGrp="1"/>
          </p:cNvSpPr>
          <p:nvPr>
            <p:ph type="sldNum" sz="quarter" idx="12"/>
          </p:nvPr>
        </p:nvSpPr>
        <p:spPr bwMode="auto">
          <a:xfrm>
            <a:off x="11172030" y="6286500"/>
            <a:ext cx="665162" cy="4746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fld id="{E5754464-0C2F-4BB9-8E63-9312EDFC2342}" type="slidenum">
              <a:rPr lang="en-GB" altLang="en-US" sz="1400"/>
              <a:pPr eaLnBrk="1" hangingPunct="1"/>
              <a:t>3</a:t>
            </a:fld>
            <a:endParaRPr lang="en-GB" altLang="en-US" sz="1400" dirty="0"/>
          </a:p>
        </p:txBody>
      </p:sp>
      <p:sp>
        <p:nvSpPr>
          <p:cNvPr id="5" name="Footer Placeholder 9"/>
          <p:cNvSpPr>
            <a:spLocks noGrp="1"/>
          </p:cNvSpPr>
          <p:nvPr>
            <p:ph type="ftr" sz="quarter" idx="11"/>
          </p:nvPr>
        </p:nvSpPr>
        <p:spPr bwMode="auto">
          <a:xfrm>
            <a:off x="5693468" y="6286500"/>
            <a:ext cx="2920446" cy="4746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defRPr>
            </a:lvl9pPr>
          </a:lstStyle>
          <a:p>
            <a:pPr algn="ctr" eaLnBrk="1" fontAlgn="base" hangingPunct="1">
              <a:spcBef>
                <a:spcPct val="0"/>
              </a:spcBef>
              <a:spcAft>
                <a:spcPct val="0"/>
              </a:spcAft>
            </a:pPr>
            <a:r>
              <a:rPr lang="en-US" altLang="en-US" sz="1400" dirty="0" smtClean="0"/>
              <a:t>Discourse Analysis</a:t>
            </a:r>
            <a:endParaRPr lang="en-GB" altLang="en-US" sz="1400" dirty="0"/>
          </a:p>
        </p:txBody>
      </p:sp>
      <p:sp>
        <p:nvSpPr>
          <p:cNvPr id="8" name="Rectangle 2"/>
          <p:cNvSpPr txBox="1">
            <a:spLocks noChangeArrowheads="1"/>
          </p:cNvSpPr>
          <p:nvPr/>
        </p:nvSpPr>
        <p:spPr>
          <a:xfrm>
            <a:off x="2791706" y="2675116"/>
            <a:ext cx="7772400" cy="1089165"/>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AU" altLang="en-US" dirty="0" smtClean="0">
                <a:solidFill>
                  <a:srgbClr val="C00000"/>
                </a:solidFill>
                <a:latin typeface="Times New Roman" panose="02020603050405020304" pitchFamily="18" charset="0"/>
                <a:cs typeface="Times New Roman" panose="02020603050405020304" pitchFamily="18" charset="0"/>
              </a:rPr>
              <a:t>By </a:t>
            </a:r>
            <a:r>
              <a:rPr lang="en-AU" altLang="en-US" u="sng" dirty="0">
                <a:solidFill>
                  <a:srgbClr val="C00000"/>
                </a:solidFill>
                <a:latin typeface="Times New Roman" panose="02020603050405020304" pitchFamily="18" charset="0"/>
                <a:cs typeface="Times New Roman" panose="02020603050405020304" pitchFamily="18" charset="0"/>
              </a:rPr>
              <a:t>Discourse </a:t>
            </a:r>
            <a:r>
              <a:rPr lang="en-AU" altLang="en-US" u="sng" dirty="0" smtClean="0">
                <a:solidFill>
                  <a:srgbClr val="C00000"/>
                </a:solidFill>
                <a:latin typeface="Times New Roman" panose="02020603050405020304" pitchFamily="18" charset="0"/>
                <a:cs typeface="Times New Roman" panose="02020603050405020304" pitchFamily="18" charset="0"/>
              </a:rPr>
              <a:t>Analysis</a:t>
            </a:r>
            <a:endParaRPr lang="en-US" altLang="en-US" u="sng" dirty="0">
              <a:solidFill>
                <a:srgbClr val="C00000"/>
              </a:solidFill>
              <a:latin typeface="Times New Roman" panose="02020603050405020304" pitchFamily="18" charset="0"/>
              <a:cs typeface="Times New Roman" panose="02020603050405020304" pitchFamily="18" charset="0"/>
            </a:endParaRPr>
          </a:p>
        </p:txBody>
      </p:sp>
      <p:sp>
        <p:nvSpPr>
          <p:cNvPr id="9" name="Rectangle 2"/>
          <p:cNvSpPr txBox="1">
            <a:spLocks noChangeArrowheads="1"/>
          </p:cNvSpPr>
          <p:nvPr/>
        </p:nvSpPr>
        <p:spPr>
          <a:xfrm>
            <a:off x="2791706" y="1504325"/>
            <a:ext cx="8380324" cy="1170791"/>
          </a:xfrm>
          <a:prstGeom prst="rect">
            <a:avLst/>
          </a:prstGeom>
        </p:spPr>
        <p:txBody>
          <a:bodyPr vert="horz" lIns="91440" tIns="45720" rIns="91440" bIns="45720" rtlCol="0" anchor="ctr">
            <a:normAutofit fontScale="92500" lnSpcReduction="100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AU" altLang="en-US" sz="2800" dirty="0" smtClean="0">
              <a:latin typeface="Times New Roman" panose="02020603050405020304" pitchFamily="18" charset="0"/>
              <a:cs typeface="Times New Roman" panose="02020603050405020304" pitchFamily="18" charset="0"/>
            </a:endParaRPr>
          </a:p>
          <a:p>
            <a:r>
              <a:rPr lang="en-AU" altLang="en-US" sz="2800" dirty="0">
                <a:latin typeface="Times New Roman" panose="02020603050405020304" pitchFamily="18" charset="0"/>
                <a:cs typeface="Times New Roman" panose="02020603050405020304" pitchFamily="18" charset="0"/>
              </a:rPr>
              <a:t>To achieve </a:t>
            </a:r>
            <a:r>
              <a:rPr lang="en-AU" altLang="en-US" sz="2800" dirty="0" smtClean="0">
                <a:latin typeface="Times New Roman" panose="02020603050405020304" pitchFamily="18" charset="0"/>
                <a:cs typeface="Times New Roman" panose="02020603050405020304" pitchFamily="18" charset="0"/>
              </a:rPr>
              <a:t>the coherence </a:t>
            </a:r>
            <a:r>
              <a:rPr lang="en-AU" altLang="en-US" sz="2800" dirty="0">
                <a:latin typeface="Times New Roman" panose="02020603050405020304" pitchFamily="18" charset="0"/>
                <a:cs typeface="Times New Roman" panose="02020603050405020304" pitchFamily="18" charset="0"/>
              </a:rPr>
              <a:t>of (sentences, </a:t>
            </a:r>
            <a:r>
              <a:rPr lang="en-AU" altLang="en-US" sz="2800" dirty="0" smtClean="0">
                <a:latin typeface="Times New Roman" panose="02020603050405020304" pitchFamily="18" charset="0"/>
                <a:cs typeface="Times New Roman" panose="02020603050405020304" pitchFamily="18" charset="0"/>
              </a:rPr>
              <a:t>words) in the </a:t>
            </a:r>
            <a:r>
              <a:rPr lang="en-US" altLang="en-US" sz="2800" dirty="0" smtClean="0">
                <a:latin typeface="Times New Roman" panose="02020603050405020304" pitchFamily="18" charset="0"/>
                <a:cs typeface="Times New Roman" panose="02020603050405020304" pitchFamily="18" charset="0"/>
              </a:rPr>
              <a:t>d</a:t>
            </a:r>
            <a:r>
              <a:rPr lang="en-US" altLang="zh-CN" sz="2800" dirty="0" smtClean="0">
                <a:latin typeface="Times New Roman" panose="02020603050405020304" pitchFamily="18" charset="0"/>
                <a:cs typeface="Times New Roman" panose="02020603050405020304" pitchFamily="18" charset="0"/>
              </a:rPr>
              <a:t>ialogue</a:t>
            </a:r>
            <a:endParaRPr lang="en-AU" altLang="en-US" sz="2800" dirty="0">
              <a:latin typeface="Times New Roman" panose="02020603050405020304" pitchFamily="18" charset="0"/>
              <a:cs typeface="Times New Roman" panose="02020603050405020304" pitchFamily="18" charset="0"/>
            </a:endParaRPr>
          </a:p>
          <a:p>
            <a:endParaRPr lang="en-AU" altLang="en-US" sz="2800" dirty="0" smtClean="0">
              <a:latin typeface="Times New Roman" panose="02020603050405020304" pitchFamily="18" charset="0"/>
              <a:cs typeface="Times New Roman" panose="02020603050405020304" pitchFamily="18" charset="0"/>
            </a:endParaRPr>
          </a:p>
        </p:txBody>
      </p:sp>
      <p:sp>
        <p:nvSpPr>
          <p:cNvPr id="10" name="Rectangle 9"/>
          <p:cNvSpPr/>
          <p:nvPr/>
        </p:nvSpPr>
        <p:spPr>
          <a:xfrm>
            <a:off x="2677655" y="4219198"/>
            <a:ext cx="8825232" cy="523220"/>
          </a:xfrm>
          <a:prstGeom prst="rect">
            <a:avLst/>
          </a:prstGeom>
        </p:spPr>
        <p:txBody>
          <a:bodyPr wrap="square">
            <a:spAutoFit/>
          </a:bodyPr>
          <a:lstStyle/>
          <a:p>
            <a:r>
              <a:rPr lang="en-AU" altLang="en-US" sz="2800" dirty="0" smtClean="0">
                <a:latin typeface="Times New Roman" panose="02020603050405020304" pitchFamily="18" charset="0"/>
                <a:cs typeface="Times New Roman" panose="02020603050405020304" pitchFamily="18" charset="0"/>
              </a:rPr>
              <a:t>How to Do a Discourse Analysis ?!</a:t>
            </a:r>
          </a:p>
        </p:txBody>
      </p:sp>
      <p:sp>
        <p:nvSpPr>
          <p:cNvPr id="6" name="Rectangle 5"/>
          <p:cNvSpPr/>
          <p:nvPr/>
        </p:nvSpPr>
        <p:spPr>
          <a:xfrm>
            <a:off x="3427052" y="5197335"/>
            <a:ext cx="6001964" cy="523220"/>
          </a:xfrm>
          <a:prstGeom prst="rect">
            <a:avLst/>
          </a:prstGeom>
        </p:spPr>
        <p:txBody>
          <a:bodyPr wrap="none">
            <a:spAutoFit/>
          </a:bodyPr>
          <a:lstStyle/>
          <a:p>
            <a:r>
              <a:rPr lang="en-AU" altLang="en-US" sz="2800" dirty="0">
                <a:latin typeface="Times New Roman" panose="02020603050405020304" pitchFamily="18" charset="0"/>
                <a:cs typeface="Times New Roman" panose="02020603050405020304" pitchFamily="18" charset="0"/>
              </a:rPr>
              <a:t>By focus on some of Cohesive Devices. </a:t>
            </a:r>
          </a:p>
        </p:txBody>
      </p:sp>
    </p:spTree>
    <p:extLst>
      <p:ext uri="{BB962C8B-B14F-4D97-AF65-F5344CB8AC3E}">
        <p14:creationId xmlns:p14="http://schemas.microsoft.com/office/powerpoint/2010/main" val="1030904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circle(in)">
                                      <p:cBhvr>
                                        <p:cTn id="21" dur="20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1000"/>
                                        <p:tgtEl>
                                          <p:spTgt spid="10"/>
                                        </p:tgtEl>
                                      </p:cBhvr>
                                    </p:animEffect>
                                    <p:anim calcmode="lin" valueType="num">
                                      <p:cBhvr>
                                        <p:cTn id="27" dur="1000" fill="hold"/>
                                        <p:tgtEl>
                                          <p:spTgt spid="10"/>
                                        </p:tgtEl>
                                        <p:attrNameLst>
                                          <p:attrName>ppt_x</p:attrName>
                                        </p:attrNameLst>
                                      </p:cBhvr>
                                      <p:tavLst>
                                        <p:tav tm="0">
                                          <p:val>
                                            <p:strVal val="#ppt_x"/>
                                          </p:val>
                                        </p:tav>
                                        <p:tav tm="100000">
                                          <p:val>
                                            <p:strVal val="#ppt_x"/>
                                          </p:val>
                                        </p:tav>
                                      </p:tavLst>
                                    </p:anim>
                                    <p:anim calcmode="lin" valueType="num">
                                      <p:cBhvr>
                                        <p:cTn id="28"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fade">
                                      <p:cBhvr>
                                        <p:cTn id="33" dur="1000"/>
                                        <p:tgtEl>
                                          <p:spTgt spid="6"/>
                                        </p:tgtEl>
                                      </p:cBhvr>
                                    </p:animEffect>
                                    <p:anim calcmode="lin" valueType="num">
                                      <p:cBhvr>
                                        <p:cTn id="34" dur="1000" fill="hold"/>
                                        <p:tgtEl>
                                          <p:spTgt spid="6"/>
                                        </p:tgtEl>
                                        <p:attrNameLst>
                                          <p:attrName>ppt_x</p:attrName>
                                        </p:attrNameLst>
                                      </p:cBhvr>
                                      <p:tavLst>
                                        <p:tav tm="0">
                                          <p:val>
                                            <p:strVal val="#ppt_x"/>
                                          </p:val>
                                        </p:tav>
                                        <p:tav tm="100000">
                                          <p:val>
                                            <p:strVal val="#ppt_x"/>
                                          </p:val>
                                        </p:tav>
                                      </p:tavLst>
                                    </p:anim>
                                    <p:anim calcmode="lin" valueType="num">
                                      <p:cBhvr>
                                        <p:cTn id="3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9" grpId="0"/>
      <p:bldP spid="10"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ltLang="en-US" dirty="0" smtClean="0">
                <a:latin typeface="Times New Roman" panose="02020603050405020304" pitchFamily="18" charset="0"/>
                <a:cs typeface="Times New Roman" panose="02020603050405020304" pitchFamily="18" charset="0"/>
              </a:rPr>
              <a:t>Introduction</a:t>
            </a:r>
            <a:endParaRPr lang="en-US" dirty="0">
              <a:latin typeface="Times New Roman" panose="02020603050405020304" pitchFamily="18" charset="0"/>
              <a:cs typeface="Times New Roman" panose="02020603050405020304" pitchFamily="18" charset="0"/>
            </a:endParaRPr>
          </a:p>
        </p:txBody>
      </p:sp>
      <p:sp>
        <p:nvSpPr>
          <p:cNvPr id="3" name="Date Placeholder 7"/>
          <p:cNvSpPr>
            <a:spLocks noGrp="1"/>
          </p:cNvSpPr>
          <p:nvPr>
            <p:ph type="dt" sz="quarter" idx="10"/>
          </p:nvPr>
        </p:nvSpPr>
        <p:spPr bwMode="auto">
          <a:xfrm>
            <a:off x="1004268" y="6286500"/>
            <a:ext cx="2571750" cy="4746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defRPr>
            </a:lvl9pPr>
          </a:lstStyle>
          <a:p>
            <a:pPr eaLnBrk="1" fontAlgn="base" hangingPunct="1">
              <a:spcBef>
                <a:spcPct val="0"/>
              </a:spcBef>
              <a:spcAft>
                <a:spcPct val="0"/>
              </a:spcAft>
            </a:pPr>
            <a:r>
              <a:rPr lang="de-DE" altLang="en-US" sz="1400" dirty="0"/>
              <a:t>Ibrahim Dahmash</a:t>
            </a:r>
            <a:endParaRPr lang="en-GB" altLang="en-US" sz="1400" dirty="0"/>
          </a:p>
        </p:txBody>
      </p:sp>
      <p:sp>
        <p:nvSpPr>
          <p:cNvPr id="4" name="Slide Number Placeholder 8"/>
          <p:cNvSpPr>
            <a:spLocks noGrp="1"/>
          </p:cNvSpPr>
          <p:nvPr>
            <p:ph type="sldNum" sz="quarter" idx="12"/>
          </p:nvPr>
        </p:nvSpPr>
        <p:spPr bwMode="auto">
          <a:xfrm>
            <a:off x="11172030" y="6286500"/>
            <a:ext cx="665162" cy="4746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fld id="{E5754464-0C2F-4BB9-8E63-9312EDFC2342}" type="slidenum">
              <a:rPr lang="en-GB" altLang="en-US" sz="1400"/>
              <a:pPr eaLnBrk="1" hangingPunct="1"/>
              <a:t>4</a:t>
            </a:fld>
            <a:endParaRPr lang="en-GB" altLang="en-US" sz="1400" dirty="0"/>
          </a:p>
        </p:txBody>
      </p:sp>
      <p:sp>
        <p:nvSpPr>
          <p:cNvPr id="5" name="Footer Placeholder 9"/>
          <p:cNvSpPr>
            <a:spLocks noGrp="1"/>
          </p:cNvSpPr>
          <p:nvPr>
            <p:ph type="ftr" sz="quarter" idx="11"/>
          </p:nvPr>
        </p:nvSpPr>
        <p:spPr bwMode="auto">
          <a:xfrm>
            <a:off x="5693468" y="6286500"/>
            <a:ext cx="2920446" cy="4746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defRPr>
            </a:lvl9pPr>
          </a:lstStyle>
          <a:p>
            <a:pPr algn="ctr" eaLnBrk="1" fontAlgn="base" hangingPunct="1">
              <a:spcBef>
                <a:spcPct val="0"/>
              </a:spcBef>
              <a:spcAft>
                <a:spcPct val="0"/>
              </a:spcAft>
            </a:pPr>
            <a:r>
              <a:rPr lang="en-US" altLang="en-US" sz="1400" dirty="0" smtClean="0"/>
              <a:t>Discourse Analysis</a:t>
            </a:r>
            <a:endParaRPr lang="en-GB" altLang="en-US" sz="1400" dirty="0"/>
          </a:p>
        </p:txBody>
      </p:sp>
      <p:sp>
        <p:nvSpPr>
          <p:cNvPr id="7" name="Rectangle 6"/>
          <p:cNvSpPr/>
          <p:nvPr/>
        </p:nvSpPr>
        <p:spPr>
          <a:xfrm>
            <a:off x="2517913" y="1767364"/>
            <a:ext cx="9157251" cy="4185761"/>
          </a:xfrm>
          <a:prstGeom prst="rect">
            <a:avLst/>
          </a:prstGeom>
        </p:spPr>
        <p:txBody>
          <a:bodyPr wrap="square">
            <a:spAutoFit/>
          </a:bodyPr>
          <a:lstStyle/>
          <a:p>
            <a:pPr marL="457200" indent="-457200" fontAlgn="auto">
              <a:buClr>
                <a:schemeClr val="accent1">
                  <a:lumMod val="75000"/>
                </a:schemeClr>
              </a:buClr>
              <a:buFont typeface="Arial" panose="020B0604020202020204" pitchFamily="34" charset="0"/>
              <a:buChar char="•"/>
              <a:defRPr/>
            </a:pPr>
            <a:r>
              <a:rPr lang="en-US" altLang="zh-CN" sz="2800" dirty="0" smtClean="0">
                <a:latin typeface="Times New Roman" panose="02020603050405020304" pitchFamily="18" charset="0"/>
                <a:ea typeface="宋体" panose="02010600030101010101" pitchFamily="2" charset="-122"/>
              </a:rPr>
              <a:t>Language </a:t>
            </a:r>
            <a:r>
              <a:rPr lang="en-US" altLang="zh-CN" sz="2800" dirty="0">
                <a:latin typeface="Times New Roman" panose="02020603050405020304" pitchFamily="18" charset="0"/>
                <a:ea typeface="宋体" panose="02010600030101010101" pitchFamily="2" charset="-122"/>
              </a:rPr>
              <a:t>consists of collocated, related groups of sentences. We refer to such a group of sentences as a </a:t>
            </a:r>
            <a:r>
              <a:rPr lang="en-US" altLang="zh-CN" sz="2800" dirty="0">
                <a:solidFill>
                  <a:srgbClr val="C00000"/>
                </a:solidFill>
                <a:latin typeface="Times New Roman" panose="02020603050405020304" pitchFamily="18" charset="0"/>
                <a:ea typeface="宋体" panose="02010600030101010101" pitchFamily="2" charset="-122"/>
              </a:rPr>
              <a:t>discourse</a:t>
            </a:r>
            <a:r>
              <a:rPr lang="en-US" altLang="zh-CN" sz="2800" dirty="0" smtClean="0">
                <a:latin typeface="Times New Roman" panose="02020603050405020304" pitchFamily="18" charset="0"/>
                <a:ea typeface="宋体" panose="02010600030101010101" pitchFamily="2" charset="-122"/>
              </a:rPr>
              <a:t>.</a:t>
            </a:r>
          </a:p>
          <a:p>
            <a:pPr marL="457200" indent="-457200" fontAlgn="auto">
              <a:buClr>
                <a:schemeClr val="accent1">
                  <a:lumMod val="75000"/>
                </a:schemeClr>
              </a:buClr>
              <a:buFont typeface="Arial" panose="020B0604020202020204" pitchFamily="34" charset="0"/>
              <a:buChar char="•"/>
              <a:defRPr/>
            </a:pPr>
            <a:endParaRPr lang="en-US" altLang="zh-CN" sz="2800" dirty="0" smtClean="0">
              <a:latin typeface="Times New Roman" panose="02020603050405020304" pitchFamily="18" charset="0"/>
              <a:ea typeface="宋体" panose="02010600030101010101" pitchFamily="2" charset="-122"/>
            </a:endParaRPr>
          </a:p>
          <a:p>
            <a:pPr marL="457200" indent="-457200">
              <a:buClr>
                <a:schemeClr val="accent1">
                  <a:lumMod val="75000"/>
                </a:schemeClr>
              </a:buClr>
              <a:buFont typeface="Arial" panose="020B0604020202020204" pitchFamily="34" charset="0"/>
              <a:buChar char="•"/>
              <a:defRPr/>
            </a:pPr>
            <a:r>
              <a:rPr lang="en-GB" altLang="en-US" sz="2800" dirty="0">
                <a:latin typeface="Times New Roman" panose="02020603050405020304" pitchFamily="18" charset="0"/>
                <a:ea typeface="宋体" panose="02010600030101010101" pitchFamily="2" charset="-122"/>
              </a:rPr>
              <a:t>The word 'discourse' comes from Latin </a:t>
            </a:r>
            <a:r>
              <a:rPr lang="en-GB" altLang="en-US" sz="2800" dirty="0">
                <a:solidFill>
                  <a:srgbClr val="C00000"/>
                </a:solidFill>
                <a:latin typeface="Times New Roman" panose="02020603050405020304" pitchFamily="18" charset="0"/>
                <a:ea typeface="宋体" panose="02010600030101010101" pitchFamily="2" charset="-122"/>
              </a:rPr>
              <a:t>'</a:t>
            </a:r>
            <a:r>
              <a:rPr lang="en-GB" altLang="en-US" sz="2800" dirty="0" err="1">
                <a:solidFill>
                  <a:srgbClr val="C00000"/>
                </a:solidFill>
                <a:latin typeface="Times New Roman" panose="02020603050405020304" pitchFamily="18" charset="0"/>
                <a:ea typeface="宋体" panose="02010600030101010101" pitchFamily="2" charset="-122"/>
              </a:rPr>
              <a:t>discursus</a:t>
            </a:r>
            <a:r>
              <a:rPr lang="en-GB" altLang="en-US" sz="2800" dirty="0">
                <a:latin typeface="Times New Roman" panose="02020603050405020304" pitchFamily="18" charset="0"/>
                <a:ea typeface="宋体" panose="02010600030101010101" pitchFamily="2" charset="-122"/>
              </a:rPr>
              <a:t>' which denoted 'conversation, speech'.</a:t>
            </a:r>
            <a:r>
              <a:rPr lang="es-ES_tradnl" altLang="en-US" sz="2800" dirty="0">
                <a:latin typeface="Times New Roman" panose="02020603050405020304" pitchFamily="18" charset="0"/>
                <a:ea typeface="宋体" panose="02010600030101010101" pitchFamily="2" charset="-122"/>
              </a:rPr>
              <a:t> </a:t>
            </a:r>
          </a:p>
          <a:p>
            <a:pPr fontAlgn="auto">
              <a:buClr>
                <a:schemeClr val="accent1">
                  <a:lumMod val="75000"/>
                </a:schemeClr>
              </a:buClr>
              <a:defRPr/>
            </a:pPr>
            <a:endParaRPr lang="en-US" altLang="zh-CN" sz="2800" dirty="0">
              <a:latin typeface="Times New Roman" panose="02020603050405020304" pitchFamily="18" charset="0"/>
              <a:ea typeface="宋体" panose="02010600030101010101" pitchFamily="2" charset="-122"/>
            </a:endParaRPr>
          </a:p>
          <a:p>
            <a:pPr marL="457200" indent="-457200" fontAlgn="auto">
              <a:buClr>
                <a:schemeClr val="accent1">
                  <a:lumMod val="75000"/>
                </a:schemeClr>
              </a:buClr>
              <a:buFont typeface="Arial" panose="020B0604020202020204" pitchFamily="34" charset="0"/>
              <a:buChar char="•"/>
              <a:defRPr/>
            </a:pPr>
            <a:r>
              <a:rPr lang="en-US" altLang="zh-CN" sz="2600" dirty="0">
                <a:latin typeface="Times New Roman" panose="02020603050405020304" pitchFamily="18" charset="0"/>
                <a:ea typeface="宋体" panose="02010600030101010101" pitchFamily="2" charset="-122"/>
              </a:rPr>
              <a:t>There are two basic forms of discourse:</a:t>
            </a:r>
          </a:p>
          <a:p>
            <a:pPr marL="800100" lvl="1" indent="-342900" fontAlgn="auto">
              <a:buClr>
                <a:schemeClr val="accent1">
                  <a:lumMod val="75000"/>
                </a:schemeClr>
              </a:buClr>
              <a:buFont typeface="Arial" panose="020B0604020202020204" pitchFamily="34" charset="0"/>
              <a:buChar char="•"/>
              <a:defRPr/>
            </a:pPr>
            <a:r>
              <a:rPr lang="en-US" altLang="zh-CN" sz="2200" dirty="0" smtClean="0">
                <a:latin typeface="Times New Roman" panose="02020603050405020304" pitchFamily="18" charset="0"/>
                <a:ea typeface="宋体" panose="02010600030101010101" pitchFamily="2" charset="-122"/>
              </a:rPr>
              <a:t>Monologue.</a:t>
            </a:r>
            <a:endParaRPr lang="en-US" altLang="zh-CN" sz="2200" dirty="0">
              <a:latin typeface="Times New Roman" panose="02020603050405020304" pitchFamily="18" charset="0"/>
              <a:ea typeface="宋体" panose="02010600030101010101" pitchFamily="2" charset="-122"/>
            </a:endParaRPr>
          </a:p>
          <a:p>
            <a:pPr marL="800100" lvl="1" indent="-342900" fontAlgn="auto">
              <a:buClr>
                <a:schemeClr val="accent1">
                  <a:lumMod val="75000"/>
                </a:schemeClr>
              </a:buClr>
              <a:buFont typeface="Arial" panose="020B0604020202020204" pitchFamily="34" charset="0"/>
              <a:buChar char="•"/>
              <a:defRPr/>
            </a:pPr>
            <a:r>
              <a:rPr lang="en-US" altLang="zh-CN" sz="2200" dirty="0" smtClean="0">
                <a:latin typeface="Times New Roman" panose="02020603050405020304" pitchFamily="18" charset="0"/>
                <a:ea typeface="宋体" panose="02010600030101010101" pitchFamily="2" charset="-122"/>
              </a:rPr>
              <a:t>Dialogue</a:t>
            </a:r>
            <a:r>
              <a:rPr lang="en-US" altLang="zh-CN" sz="2200" dirty="0">
                <a:latin typeface="Times New Roman" panose="02020603050405020304" pitchFamily="18" charset="0"/>
                <a:ea typeface="宋体" panose="02010600030101010101" pitchFamily="2" charset="-122"/>
              </a:rPr>
              <a:t>.</a:t>
            </a:r>
          </a:p>
        </p:txBody>
      </p:sp>
    </p:spTree>
    <p:extLst>
      <p:ext uri="{BB962C8B-B14F-4D97-AF65-F5344CB8AC3E}">
        <p14:creationId xmlns:p14="http://schemas.microsoft.com/office/powerpoint/2010/main" val="2595266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latin typeface="Times New Roman" panose="02020603050405020304" pitchFamily="18" charset="0"/>
                <a:ea typeface="宋体" panose="02010600030101010101" pitchFamily="2" charset="-122"/>
                <a:cs typeface="Times New Roman" panose="02020603050405020304" pitchFamily="18" charset="0"/>
              </a:rPr>
              <a:t>Reference Resolution</a:t>
            </a:r>
            <a:endParaRPr lang="en-US" dirty="0">
              <a:latin typeface="Times New Roman" panose="02020603050405020304" pitchFamily="18" charset="0"/>
              <a:cs typeface="Times New Roman" panose="02020603050405020304" pitchFamily="18" charset="0"/>
            </a:endParaRPr>
          </a:p>
        </p:txBody>
      </p:sp>
      <p:sp>
        <p:nvSpPr>
          <p:cNvPr id="3" name="Date Placeholder 7"/>
          <p:cNvSpPr>
            <a:spLocks noGrp="1"/>
          </p:cNvSpPr>
          <p:nvPr>
            <p:ph type="dt" sz="quarter" idx="10"/>
          </p:nvPr>
        </p:nvSpPr>
        <p:spPr bwMode="auto">
          <a:xfrm>
            <a:off x="1004268" y="6286500"/>
            <a:ext cx="2571750" cy="4746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defRPr>
            </a:lvl9pPr>
          </a:lstStyle>
          <a:p>
            <a:pPr eaLnBrk="1" fontAlgn="base" hangingPunct="1">
              <a:spcBef>
                <a:spcPct val="0"/>
              </a:spcBef>
              <a:spcAft>
                <a:spcPct val="0"/>
              </a:spcAft>
            </a:pPr>
            <a:r>
              <a:rPr lang="de-DE" altLang="en-US" sz="1400" dirty="0"/>
              <a:t>Ibrahim Dahmash</a:t>
            </a:r>
            <a:endParaRPr lang="en-GB" altLang="en-US" sz="1400" dirty="0"/>
          </a:p>
        </p:txBody>
      </p:sp>
      <p:sp>
        <p:nvSpPr>
          <p:cNvPr id="4" name="Slide Number Placeholder 8"/>
          <p:cNvSpPr>
            <a:spLocks noGrp="1"/>
          </p:cNvSpPr>
          <p:nvPr>
            <p:ph type="sldNum" sz="quarter" idx="12"/>
          </p:nvPr>
        </p:nvSpPr>
        <p:spPr bwMode="auto">
          <a:xfrm>
            <a:off x="11172030" y="6286500"/>
            <a:ext cx="665162" cy="4746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fld id="{E5754464-0C2F-4BB9-8E63-9312EDFC2342}" type="slidenum">
              <a:rPr lang="en-GB" altLang="en-US" sz="1400"/>
              <a:pPr eaLnBrk="1" hangingPunct="1"/>
              <a:t>5</a:t>
            </a:fld>
            <a:endParaRPr lang="en-GB" altLang="en-US" sz="1400" dirty="0"/>
          </a:p>
        </p:txBody>
      </p:sp>
      <p:sp>
        <p:nvSpPr>
          <p:cNvPr id="5" name="Footer Placeholder 9"/>
          <p:cNvSpPr>
            <a:spLocks noGrp="1"/>
          </p:cNvSpPr>
          <p:nvPr>
            <p:ph type="ftr" sz="quarter" idx="11"/>
          </p:nvPr>
        </p:nvSpPr>
        <p:spPr bwMode="auto">
          <a:xfrm>
            <a:off x="5693468" y="6286500"/>
            <a:ext cx="2920446" cy="4746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defRPr>
            </a:lvl9pPr>
          </a:lstStyle>
          <a:p>
            <a:pPr algn="ctr" eaLnBrk="1" fontAlgn="base" hangingPunct="1">
              <a:spcBef>
                <a:spcPct val="0"/>
              </a:spcBef>
              <a:spcAft>
                <a:spcPct val="0"/>
              </a:spcAft>
            </a:pPr>
            <a:r>
              <a:rPr lang="en-US" altLang="en-US" sz="1400" dirty="0" smtClean="0"/>
              <a:t>Discourse Analysis</a:t>
            </a:r>
            <a:endParaRPr lang="en-GB" altLang="en-US" sz="1400" dirty="0"/>
          </a:p>
        </p:txBody>
      </p:sp>
      <p:sp>
        <p:nvSpPr>
          <p:cNvPr id="7" name="Rectangle 6"/>
          <p:cNvSpPr/>
          <p:nvPr/>
        </p:nvSpPr>
        <p:spPr>
          <a:xfrm>
            <a:off x="2470141" y="2694987"/>
            <a:ext cx="9157251" cy="3416320"/>
          </a:xfrm>
          <a:prstGeom prst="rect">
            <a:avLst/>
          </a:prstGeom>
        </p:spPr>
        <p:txBody>
          <a:bodyPr wrap="square">
            <a:spAutoFit/>
          </a:bodyPr>
          <a:lstStyle/>
          <a:p>
            <a:pPr marL="457200" indent="-457200">
              <a:buClr>
                <a:srgbClr val="C00000"/>
              </a:buClr>
              <a:buFont typeface="Arial" panose="020B0604020202020204" pitchFamily="34" charset="0"/>
              <a:buChar char="•"/>
            </a:pPr>
            <a:r>
              <a:rPr lang="en-US" altLang="zh-CN" sz="2400" b="1" dirty="0" smtClean="0">
                <a:latin typeface="Times New Roman" panose="02020603050405020304" pitchFamily="18" charset="0"/>
                <a:ea typeface="宋体" panose="02010600030101010101" pitchFamily="2" charset="-122"/>
              </a:rPr>
              <a:t>Reference</a:t>
            </a:r>
            <a:r>
              <a:rPr lang="en-US" altLang="zh-CN" sz="2400" dirty="0">
                <a:latin typeface="Times New Roman" panose="02020603050405020304" pitchFamily="18" charset="0"/>
                <a:ea typeface="宋体" panose="02010600030101010101" pitchFamily="2" charset="-122"/>
              </a:rPr>
              <a:t>: the process by which speakers use expressions to denote an entity.</a:t>
            </a:r>
          </a:p>
          <a:p>
            <a:pPr marL="457200" indent="-457200">
              <a:buClr>
                <a:srgbClr val="C00000"/>
              </a:buClr>
              <a:buFont typeface="Arial" panose="020B0604020202020204" pitchFamily="34" charset="0"/>
              <a:buChar char="•"/>
            </a:pPr>
            <a:r>
              <a:rPr lang="en-US" altLang="zh-CN" sz="2400" b="1" dirty="0">
                <a:latin typeface="Times New Roman" panose="02020603050405020304" pitchFamily="18" charset="0"/>
                <a:ea typeface="宋体" panose="02010600030101010101" pitchFamily="2" charset="-122"/>
              </a:rPr>
              <a:t>Referring expression</a:t>
            </a:r>
            <a:r>
              <a:rPr lang="en-US" altLang="zh-CN" sz="2400" dirty="0">
                <a:latin typeface="Times New Roman" panose="02020603050405020304" pitchFamily="18" charset="0"/>
                <a:ea typeface="宋体" panose="02010600030101010101" pitchFamily="2" charset="-122"/>
              </a:rPr>
              <a:t>: expression used to perform reference .</a:t>
            </a:r>
          </a:p>
          <a:p>
            <a:pPr marL="457200" indent="-457200">
              <a:buClr>
                <a:srgbClr val="C00000"/>
              </a:buClr>
              <a:buFont typeface="Arial" panose="020B0604020202020204" pitchFamily="34" charset="0"/>
              <a:buChar char="•"/>
            </a:pPr>
            <a:r>
              <a:rPr lang="en-US" altLang="zh-CN" sz="2400" b="1" dirty="0">
                <a:latin typeface="Times New Roman" panose="02020603050405020304" pitchFamily="18" charset="0"/>
                <a:ea typeface="宋体" panose="02010600030101010101" pitchFamily="2" charset="-122"/>
              </a:rPr>
              <a:t>Referent</a:t>
            </a:r>
            <a:r>
              <a:rPr lang="en-US" altLang="zh-CN" sz="2400" dirty="0">
                <a:latin typeface="Times New Roman" panose="02020603050405020304" pitchFamily="18" charset="0"/>
                <a:ea typeface="宋体" panose="02010600030101010101" pitchFamily="2" charset="-122"/>
              </a:rPr>
              <a:t>: the entity that is referred to.</a:t>
            </a:r>
          </a:p>
          <a:p>
            <a:pPr marL="457200" indent="-457200">
              <a:buClr>
                <a:srgbClr val="C00000"/>
              </a:buClr>
              <a:buFont typeface="Arial" panose="020B0604020202020204" pitchFamily="34" charset="0"/>
              <a:buChar char="•"/>
            </a:pPr>
            <a:r>
              <a:rPr lang="en-US" altLang="zh-CN" sz="2400" b="1" dirty="0" smtClean="0">
                <a:latin typeface="Times New Roman" panose="02020603050405020304" pitchFamily="18" charset="0"/>
                <a:ea typeface="宋体" panose="02010600030101010101" pitchFamily="2" charset="-122"/>
              </a:rPr>
              <a:t>Co-reference</a:t>
            </a:r>
            <a:r>
              <a:rPr lang="en-US" altLang="zh-CN" sz="2400" dirty="0">
                <a:latin typeface="Times New Roman" panose="02020603050405020304" pitchFamily="18" charset="0"/>
                <a:ea typeface="宋体" panose="02010600030101010101" pitchFamily="2" charset="-122"/>
              </a:rPr>
              <a:t>: referring expressions that are used to refer to the same entity.</a:t>
            </a:r>
          </a:p>
          <a:p>
            <a:pPr marL="457200" indent="-457200">
              <a:buClr>
                <a:srgbClr val="C00000"/>
              </a:buClr>
              <a:buFont typeface="Arial" panose="020B0604020202020204" pitchFamily="34" charset="0"/>
              <a:buChar char="•"/>
            </a:pPr>
            <a:r>
              <a:rPr lang="en-US" altLang="zh-CN" sz="2400" b="1" dirty="0">
                <a:latin typeface="Times New Roman" panose="02020603050405020304" pitchFamily="18" charset="0"/>
                <a:ea typeface="宋体" panose="02010600030101010101" pitchFamily="2" charset="-122"/>
              </a:rPr>
              <a:t>Anaphora</a:t>
            </a:r>
            <a:r>
              <a:rPr lang="en-US" altLang="zh-CN" sz="2400" dirty="0">
                <a:latin typeface="Times New Roman" panose="02020603050405020304" pitchFamily="18" charset="0"/>
                <a:ea typeface="宋体" panose="02010600030101010101" pitchFamily="2" charset="-122"/>
              </a:rPr>
              <a:t>: reference to a previously introduced entity</a:t>
            </a:r>
            <a:r>
              <a:rPr lang="en-US" altLang="zh-CN" sz="2400" dirty="0" smtClean="0">
                <a:latin typeface="Times New Roman" panose="02020603050405020304" pitchFamily="18" charset="0"/>
                <a:ea typeface="宋体" panose="02010600030101010101" pitchFamily="2" charset="-122"/>
              </a:rPr>
              <a:t>.</a:t>
            </a:r>
          </a:p>
          <a:p>
            <a:pPr marL="457200" indent="-457200">
              <a:buClr>
                <a:srgbClr val="C00000"/>
              </a:buClr>
              <a:buFont typeface="Arial" panose="020B0604020202020204" pitchFamily="34" charset="0"/>
              <a:buChar char="•"/>
            </a:pPr>
            <a:r>
              <a:rPr lang="en-US" sz="2400" b="1" dirty="0">
                <a:latin typeface="Times New Roman" panose="02020603050405020304" pitchFamily="18" charset="0"/>
                <a:ea typeface="宋体" panose="02010600030101010101" pitchFamily="2" charset="-122"/>
              </a:rPr>
              <a:t>Cataphoric: </a:t>
            </a:r>
            <a:r>
              <a:rPr lang="en-US" sz="2400" dirty="0" smtClean="0">
                <a:latin typeface="Times New Roman" panose="02020603050405020304" pitchFamily="18" charset="0"/>
                <a:ea typeface="宋体" panose="02010600030101010101" pitchFamily="2" charset="-122"/>
              </a:rPr>
              <a:t>referring </a:t>
            </a:r>
            <a:r>
              <a:rPr lang="en-US" sz="2400" dirty="0">
                <a:latin typeface="Times New Roman" panose="02020603050405020304" pitchFamily="18" charset="0"/>
                <a:ea typeface="宋体" panose="02010600030101010101" pitchFamily="2" charset="-122"/>
              </a:rPr>
              <a:t>forward. It refers the </a:t>
            </a:r>
            <a:r>
              <a:rPr lang="en-US" altLang="zh-CN" sz="2400" dirty="0">
                <a:latin typeface="Times New Roman" panose="02020603050405020304" pitchFamily="18" charset="0"/>
                <a:ea typeface="宋体" panose="02010600030101010101" pitchFamily="2" charset="-122"/>
              </a:rPr>
              <a:t>entity </a:t>
            </a:r>
            <a:r>
              <a:rPr lang="en-US" sz="2400" dirty="0" smtClean="0">
                <a:latin typeface="Times New Roman" panose="02020603050405020304" pitchFamily="18" charset="0"/>
                <a:ea typeface="宋体" panose="02010600030101010101" pitchFamily="2" charset="-122"/>
              </a:rPr>
              <a:t>what </a:t>
            </a:r>
            <a:r>
              <a:rPr lang="en-US" sz="2400" dirty="0">
                <a:latin typeface="Times New Roman" panose="02020603050405020304" pitchFamily="18" charset="0"/>
                <a:ea typeface="宋体" panose="02010600030101010101" pitchFamily="2" charset="-122"/>
              </a:rPr>
              <a:t>is being expressed and what is to be </a:t>
            </a:r>
            <a:r>
              <a:rPr lang="en-US" sz="2400" dirty="0" smtClean="0">
                <a:latin typeface="Times New Roman" panose="02020603050405020304" pitchFamily="18" charset="0"/>
                <a:ea typeface="宋体" panose="02010600030101010101" pitchFamily="2" charset="-122"/>
              </a:rPr>
              <a:t>expressed.</a:t>
            </a:r>
            <a:endParaRPr lang="en-US" altLang="zh-CN" sz="2400" dirty="0">
              <a:latin typeface="Times New Roman" panose="02020603050405020304" pitchFamily="18" charset="0"/>
              <a:ea typeface="宋体" panose="02010600030101010101" pitchFamily="2" charset="-122"/>
            </a:endParaRPr>
          </a:p>
        </p:txBody>
      </p:sp>
      <p:sp>
        <p:nvSpPr>
          <p:cNvPr id="10" name="Rectangle 2"/>
          <p:cNvSpPr txBox="1">
            <a:spLocks noChangeArrowheads="1"/>
          </p:cNvSpPr>
          <p:nvPr/>
        </p:nvSpPr>
        <p:spPr>
          <a:xfrm>
            <a:off x="2963529" y="1414097"/>
            <a:ext cx="8380324" cy="1270732"/>
          </a:xfrm>
          <a:prstGeom prst="rect">
            <a:avLst/>
          </a:prstGeom>
        </p:spPr>
        <p:txBody>
          <a:bodyPr vert="horz" lIns="91440" tIns="45720" rIns="91440" bIns="45720" rtlCol="0" anchor="ctr">
            <a:normAutofit fontScale="77500" lnSpcReduction="200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AU" altLang="en-US" sz="3300" u="sng" dirty="0" smtClean="0">
                <a:latin typeface="Times New Roman" panose="02020603050405020304" pitchFamily="18" charset="0"/>
                <a:cs typeface="Times New Roman" panose="02020603050405020304" pitchFamily="18" charset="0"/>
              </a:rPr>
              <a:t>General Example</a:t>
            </a:r>
            <a:r>
              <a:rPr lang="en-AU" altLang="en-US" sz="3300" dirty="0" smtClean="0">
                <a:latin typeface="Times New Roman" panose="02020603050405020304" pitchFamily="18" charset="0"/>
                <a:cs typeface="Times New Roman" panose="02020603050405020304" pitchFamily="18" charset="0"/>
              </a:rPr>
              <a:t>:</a:t>
            </a:r>
          </a:p>
          <a:p>
            <a:r>
              <a:rPr lang="en-AU" altLang="en-US" sz="2800" dirty="0" smtClean="0">
                <a:latin typeface="Times New Roman" panose="02020603050405020304" pitchFamily="18" charset="0"/>
                <a:cs typeface="Times New Roman" panose="02020603050405020304" pitchFamily="18" charset="0"/>
              </a:rPr>
              <a:t/>
            </a:r>
            <a:br>
              <a:rPr lang="en-AU" altLang="en-US" sz="2800" dirty="0" smtClean="0">
                <a:latin typeface="Times New Roman" panose="02020603050405020304" pitchFamily="18" charset="0"/>
                <a:cs typeface="Times New Roman" panose="02020603050405020304" pitchFamily="18" charset="0"/>
              </a:rPr>
            </a:br>
            <a:r>
              <a:rPr lang="en-AU" altLang="en-US" sz="2800" dirty="0" smtClean="0">
                <a:solidFill>
                  <a:srgbClr val="C00000"/>
                </a:solidFill>
                <a:latin typeface="Times New Roman" panose="02020603050405020304" pitchFamily="18" charset="0"/>
                <a:cs typeface="Times New Roman" panose="02020603050405020304" pitchFamily="18" charset="0"/>
              </a:rPr>
              <a:t>John went to Bill’s car dealership to check out </a:t>
            </a:r>
            <a:r>
              <a:rPr lang="en-AU" altLang="en-US" sz="2800" dirty="0">
                <a:solidFill>
                  <a:srgbClr val="C00000"/>
                </a:solidFill>
                <a:latin typeface="Times New Roman" panose="02020603050405020304" pitchFamily="18" charset="0"/>
                <a:cs typeface="Times New Roman" panose="02020603050405020304" pitchFamily="18" charset="0"/>
              </a:rPr>
              <a:t>a</a:t>
            </a:r>
            <a:r>
              <a:rPr lang="en-AU" altLang="en-US" sz="2800" dirty="0" smtClean="0">
                <a:solidFill>
                  <a:srgbClr val="C00000"/>
                </a:solidFill>
                <a:latin typeface="Times New Roman" panose="02020603050405020304" pitchFamily="18" charset="0"/>
                <a:cs typeface="Times New Roman" panose="02020603050405020304" pitchFamily="18" charset="0"/>
              </a:rPr>
              <a:t> Honda Civic. He looked at it for about an hour.</a:t>
            </a:r>
          </a:p>
        </p:txBody>
      </p:sp>
    </p:spTree>
    <p:extLst>
      <p:ext uri="{BB962C8B-B14F-4D97-AF65-F5344CB8AC3E}">
        <p14:creationId xmlns:p14="http://schemas.microsoft.com/office/powerpoint/2010/main" val="1009806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latin typeface="Times New Roman" panose="02020603050405020304" pitchFamily="18" charset="0"/>
                <a:ea typeface="宋体" panose="02010600030101010101" pitchFamily="2" charset="-122"/>
                <a:cs typeface="Times New Roman" panose="02020603050405020304" pitchFamily="18" charset="0"/>
              </a:rPr>
              <a:t>Reference Resolution</a:t>
            </a:r>
            <a:endParaRPr lang="en-US" dirty="0">
              <a:latin typeface="Times New Roman" panose="02020603050405020304" pitchFamily="18" charset="0"/>
              <a:cs typeface="Times New Roman" panose="02020603050405020304" pitchFamily="18" charset="0"/>
            </a:endParaRPr>
          </a:p>
        </p:txBody>
      </p:sp>
      <p:sp>
        <p:nvSpPr>
          <p:cNvPr id="3" name="Date Placeholder 7"/>
          <p:cNvSpPr>
            <a:spLocks noGrp="1"/>
          </p:cNvSpPr>
          <p:nvPr>
            <p:ph type="dt" sz="quarter" idx="10"/>
          </p:nvPr>
        </p:nvSpPr>
        <p:spPr bwMode="auto">
          <a:xfrm>
            <a:off x="1004268" y="6286500"/>
            <a:ext cx="2571750" cy="4746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defRPr>
            </a:lvl9pPr>
          </a:lstStyle>
          <a:p>
            <a:pPr eaLnBrk="1" fontAlgn="base" hangingPunct="1">
              <a:spcBef>
                <a:spcPct val="0"/>
              </a:spcBef>
              <a:spcAft>
                <a:spcPct val="0"/>
              </a:spcAft>
            </a:pPr>
            <a:r>
              <a:rPr lang="de-DE" altLang="en-US" sz="1400" dirty="0"/>
              <a:t>Ibrahim Dahmash</a:t>
            </a:r>
            <a:endParaRPr lang="en-GB" altLang="en-US" sz="1400" dirty="0"/>
          </a:p>
        </p:txBody>
      </p:sp>
      <p:sp>
        <p:nvSpPr>
          <p:cNvPr id="4" name="Slide Number Placeholder 8"/>
          <p:cNvSpPr>
            <a:spLocks noGrp="1"/>
          </p:cNvSpPr>
          <p:nvPr>
            <p:ph type="sldNum" sz="quarter" idx="12"/>
          </p:nvPr>
        </p:nvSpPr>
        <p:spPr bwMode="auto">
          <a:xfrm>
            <a:off x="11172030" y="6286500"/>
            <a:ext cx="665162" cy="4746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fld id="{E5754464-0C2F-4BB9-8E63-9312EDFC2342}" type="slidenum">
              <a:rPr lang="en-GB" altLang="en-US" sz="1400"/>
              <a:pPr eaLnBrk="1" hangingPunct="1"/>
              <a:t>6</a:t>
            </a:fld>
            <a:endParaRPr lang="en-GB" altLang="en-US" sz="1400" dirty="0"/>
          </a:p>
        </p:txBody>
      </p:sp>
      <p:sp>
        <p:nvSpPr>
          <p:cNvPr id="5" name="Footer Placeholder 9"/>
          <p:cNvSpPr>
            <a:spLocks noGrp="1"/>
          </p:cNvSpPr>
          <p:nvPr>
            <p:ph type="ftr" sz="quarter" idx="11"/>
          </p:nvPr>
        </p:nvSpPr>
        <p:spPr bwMode="auto">
          <a:xfrm>
            <a:off x="5693468" y="6286500"/>
            <a:ext cx="2920446" cy="4746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defRPr>
            </a:lvl9pPr>
          </a:lstStyle>
          <a:p>
            <a:pPr algn="ctr" eaLnBrk="1" fontAlgn="base" hangingPunct="1">
              <a:spcBef>
                <a:spcPct val="0"/>
              </a:spcBef>
              <a:spcAft>
                <a:spcPct val="0"/>
              </a:spcAft>
            </a:pPr>
            <a:r>
              <a:rPr lang="en-US" altLang="en-US" sz="1400" dirty="0" smtClean="0"/>
              <a:t>Discourse Analysis</a:t>
            </a:r>
            <a:endParaRPr lang="en-GB" altLang="en-US" sz="1400" dirty="0"/>
          </a:p>
        </p:txBody>
      </p:sp>
      <p:sp>
        <p:nvSpPr>
          <p:cNvPr id="7" name="Rectangle 6"/>
          <p:cNvSpPr/>
          <p:nvPr/>
        </p:nvSpPr>
        <p:spPr>
          <a:xfrm>
            <a:off x="2592924" y="1905000"/>
            <a:ext cx="9367051" cy="3231654"/>
          </a:xfrm>
          <a:prstGeom prst="rect">
            <a:avLst/>
          </a:prstGeom>
        </p:spPr>
        <p:txBody>
          <a:bodyPr wrap="square">
            <a:spAutoFit/>
          </a:bodyPr>
          <a:lstStyle/>
          <a:p>
            <a:r>
              <a:rPr lang="en-US" altLang="zh-CN" sz="2400" b="1" dirty="0">
                <a:latin typeface="Times New Roman" panose="02020603050405020304" pitchFamily="18" charset="0"/>
                <a:ea typeface="宋体" panose="02010600030101010101" pitchFamily="2" charset="-122"/>
              </a:rPr>
              <a:t>Discourse Model</a:t>
            </a:r>
            <a:r>
              <a:rPr lang="en-US" altLang="zh-CN" sz="2400" dirty="0">
                <a:latin typeface="Times New Roman" panose="02020603050405020304" pitchFamily="18" charset="0"/>
                <a:ea typeface="宋体" panose="02010600030101010101" pitchFamily="2" charset="-122"/>
              </a:rPr>
              <a:t> </a:t>
            </a:r>
          </a:p>
          <a:p>
            <a:r>
              <a:rPr lang="en-US" altLang="zh-CN" sz="2200" dirty="0">
                <a:latin typeface="Times New Roman" panose="02020603050405020304" pitchFamily="18" charset="0"/>
                <a:ea typeface="宋体" panose="02010600030101010101" pitchFamily="2" charset="-122"/>
              </a:rPr>
              <a:t>	It contains representations of the entities that have been referred to in the discourse and the relationships in which they participate.</a:t>
            </a:r>
          </a:p>
          <a:p>
            <a:endParaRPr lang="en-US" altLang="zh-CN" sz="2200" b="1" dirty="0">
              <a:latin typeface="Times New Roman" panose="02020603050405020304" pitchFamily="18" charset="0"/>
              <a:ea typeface="宋体" panose="02010600030101010101" pitchFamily="2" charset="-122"/>
            </a:endParaRPr>
          </a:p>
          <a:p>
            <a:r>
              <a:rPr lang="en-US" altLang="zh-CN" sz="2200" dirty="0">
                <a:latin typeface="Times New Roman" panose="02020603050405020304" pitchFamily="18" charset="0"/>
                <a:ea typeface="宋体" panose="02010600030101010101" pitchFamily="2" charset="-122"/>
              </a:rPr>
              <a:t>Two components required by a system to produce and interpret referring expressions.</a:t>
            </a:r>
          </a:p>
          <a:p>
            <a:pPr lvl="1"/>
            <a:r>
              <a:rPr lang="en-US" altLang="zh-CN" sz="2200" dirty="0">
                <a:latin typeface="Times New Roman" panose="02020603050405020304" pitchFamily="18" charset="0"/>
                <a:ea typeface="宋体" panose="02010600030101010101" pitchFamily="2" charset="-122"/>
              </a:rPr>
              <a:t>A method for constructing a discourse model that evolves dynamically.</a:t>
            </a:r>
          </a:p>
          <a:p>
            <a:pPr lvl="1"/>
            <a:r>
              <a:rPr lang="en-US" altLang="zh-CN" sz="2200" dirty="0">
                <a:latin typeface="Times New Roman" panose="02020603050405020304" pitchFamily="18" charset="0"/>
                <a:ea typeface="宋体" panose="02010600030101010101" pitchFamily="2" charset="-122"/>
              </a:rPr>
              <a:t>A method for mapping between referring expressions and referents.</a:t>
            </a:r>
          </a:p>
          <a:p>
            <a:pPr marL="457200" indent="-457200">
              <a:buClr>
                <a:schemeClr val="accent1">
                  <a:lumMod val="75000"/>
                </a:schemeClr>
              </a:buClr>
              <a:buFont typeface="Arial" panose="020B0604020202020204" pitchFamily="34" charset="0"/>
              <a:buChar char="•"/>
              <a:defRPr/>
            </a:pPr>
            <a:endParaRPr lang="en-US" altLang="zh-CN" sz="2800" dirty="0" smtClean="0">
              <a:latin typeface="Times New Roman" panose="02020603050405020304" pitchFamily="18" charset="0"/>
              <a:ea typeface="宋体" panose="02010600030101010101" pitchFamily="2" charset="-122"/>
            </a:endParaRPr>
          </a:p>
        </p:txBody>
      </p:sp>
    </p:spTree>
    <p:extLst>
      <p:ext uri="{BB962C8B-B14F-4D97-AF65-F5344CB8AC3E}">
        <p14:creationId xmlns:p14="http://schemas.microsoft.com/office/powerpoint/2010/main" val="3766937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latin typeface="Times New Roman" panose="02020603050405020304" pitchFamily="18" charset="0"/>
                <a:ea typeface="宋体" panose="02010600030101010101" pitchFamily="2" charset="-122"/>
                <a:cs typeface="Times New Roman" panose="02020603050405020304" pitchFamily="18" charset="0"/>
              </a:rPr>
              <a:t>Reference Resolution</a:t>
            </a:r>
            <a:endParaRPr lang="en-US" dirty="0">
              <a:latin typeface="Times New Roman" panose="02020603050405020304" pitchFamily="18" charset="0"/>
              <a:cs typeface="Times New Roman" panose="02020603050405020304" pitchFamily="18" charset="0"/>
            </a:endParaRPr>
          </a:p>
        </p:txBody>
      </p:sp>
      <p:sp>
        <p:nvSpPr>
          <p:cNvPr id="3" name="Date Placeholder 7"/>
          <p:cNvSpPr>
            <a:spLocks noGrp="1"/>
          </p:cNvSpPr>
          <p:nvPr>
            <p:ph type="dt" sz="quarter" idx="10"/>
          </p:nvPr>
        </p:nvSpPr>
        <p:spPr bwMode="auto">
          <a:xfrm>
            <a:off x="1004268" y="6286500"/>
            <a:ext cx="2571750" cy="4746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defRPr>
            </a:lvl9pPr>
          </a:lstStyle>
          <a:p>
            <a:pPr eaLnBrk="1" fontAlgn="base" hangingPunct="1">
              <a:spcBef>
                <a:spcPct val="0"/>
              </a:spcBef>
              <a:spcAft>
                <a:spcPct val="0"/>
              </a:spcAft>
            </a:pPr>
            <a:r>
              <a:rPr lang="de-DE" altLang="en-US" sz="1400" dirty="0"/>
              <a:t>Ibrahim Dahmash</a:t>
            </a:r>
            <a:endParaRPr lang="en-GB" altLang="en-US" sz="1400" dirty="0"/>
          </a:p>
        </p:txBody>
      </p:sp>
      <p:sp>
        <p:nvSpPr>
          <p:cNvPr id="4" name="Slide Number Placeholder 8"/>
          <p:cNvSpPr>
            <a:spLocks noGrp="1"/>
          </p:cNvSpPr>
          <p:nvPr>
            <p:ph type="sldNum" sz="quarter" idx="12"/>
          </p:nvPr>
        </p:nvSpPr>
        <p:spPr bwMode="auto">
          <a:xfrm>
            <a:off x="11172030" y="6286500"/>
            <a:ext cx="665162" cy="4746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fld id="{E5754464-0C2F-4BB9-8E63-9312EDFC2342}" type="slidenum">
              <a:rPr lang="en-GB" altLang="en-US" sz="1400"/>
              <a:pPr eaLnBrk="1" hangingPunct="1"/>
              <a:t>7</a:t>
            </a:fld>
            <a:endParaRPr lang="en-GB" altLang="en-US" sz="1400" dirty="0"/>
          </a:p>
        </p:txBody>
      </p:sp>
      <p:sp>
        <p:nvSpPr>
          <p:cNvPr id="5" name="Footer Placeholder 9"/>
          <p:cNvSpPr>
            <a:spLocks noGrp="1"/>
          </p:cNvSpPr>
          <p:nvPr>
            <p:ph type="ftr" sz="quarter" idx="11"/>
          </p:nvPr>
        </p:nvSpPr>
        <p:spPr bwMode="auto">
          <a:xfrm>
            <a:off x="5693468" y="6286500"/>
            <a:ext cx="2920446" cy="4746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defRPr>
            </a:lvl9pPr>
          </a:lstStyle>
          <a:p>
            <a:pPr algn="ctr" eaLnBrk="1" fontAlgn="base" hangingPunct="1">
              <a:spcBef>
                <a:spcPct val="0"/>
              </a:spcBef>
              <a:spcAft>
                <a:spcPct val="0"/>
              </a:spcAft>
            </a:pPr>
            <a:r>
              <a:rPr lang="en-US" altLang="en-US" sz="1400" dirty="0" smtClean="0"/>
              <a:t>Discourse Analysis</a:t>
            </a:r>
            <a:endParaRPr lang="en-GB" altLang="en-US" sz="1400" dirty="0"/>
          </a:p>
        </p:txBody>
      </p:sp>
      <p:graphicFrame>
        <p:nvGraphicFramePr>
          <p:cNvPr id="8" name="Group 51"/>
          <p:cNvGraphicFramePr>
            <a:graphicFrameLocks/>
          </p:cNvGraphicFramePr>
          <p:nvPr>
            <p:extLst>
              <p:ext uri="{D42A27DB-BD31-4B8C-83A1-F6EECF244321}">
                <p14:modId xmlns:p14="http://schemas.microsoft.com/office/powerpoint/2010/main" val="871311885"/>
              </p:ext>
            </p:extLst>
          </p:nvPr>
        </p:nvGraphicFramePr>
        <p:xfrm>
          <a:off x="2951922" y="1427297"/>
          <a:ext cx="7543800" cy="4603082"/>
        </p:xfrm>
        <a:graphic>
          <a:graphicData uri="http://schemas.openxmlformats.org/drawingml/2006/table">
            <a:tbl>
              <a:tblPr/>
              <a:tblGrid>
                <a:gridCol w="2235200"/>
                <a:gridCol w="5308600"/>
              </a:tblGrid>
              <a:tr h="335329">
                <a:tc gridSpan="2">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altLang="zh-CN" sz="1600" b="1" i="0" u="none" strike="noStrike" cap="none" normalizeH="0" baseline="0" dirty="0" smtClean="0">
                          <a:ln>
                            <a:noFill/>
                          </a:ln>
                          <a:solidFill>
                            <a:schemeClr val="tx1"/>
                          </a:solidFill>
                          <a:effectLst/>
                          <a:latin typeface="Times New Roman" pitchFamily="18" charset="0"/>
                          <a:ea typeface="宋体" pitchFamily="2" charset="-122"/>
                        </a:rPr>
                        <a:t>Five common types of referring expression</a:t>
                      </a:r>
                    </a:p>
                  </a:txBody>
                  <a:tcPr marT="45727" marB="45727"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335329">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altLang="zh-CN" sz="1600" b="1" i="0" u="none" strike="noStrike" cap="none" normalizeH="0" baseline="0" smtClean="0">
                          <a:ln>
                            <a:noFill/>
                          </a:ln>
                          <a:solidFill>
                            <a:schemeClr val="tx1"/>
                          </a:solidFill>
                          <a:effectLst/>
                          <a:latin typeface="Times New Roman" pitchFamily="18" charset="0"/>
                          <a:ea typeface="宋体" pitchFamily="2" charset="-122"/>
                        </a:rPr>
                        <a:t>Type</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altLang="zh-CN" sz="1600" b="1" i="0" u="none" strike="noStrike" cap="none" normalizeH="0" baseline="0" dirty="0" smtClean="0">
                          <a:ln>
                            <a:noFill/>
                          </a:ln>
                          <a:solidFill>
                            <a:schemeClr val="tx1"/>
                          </a:solidFill>
                          <a:effectLst/>
                          <a:latin typeface="Times New Roman" pitchFamily="18" charset="0"/>
                          <a:ea typeface="宋体" pitchFamily="2" charset="-122"/>
                        </a:rPr>
                        <a:t>Example</a:t>
                      </a: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329">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altLang="zh-CN" sz="1600" b="0" i="0" u="none" strike="noStrike" cap="none" normalizeH="0" baseline="0" smtClean="0">
                          <a:ln>
                            <a:noFill/>
                          </a:ln>
                          <a:solidFill>
                            <a:schemeClr val="tx1"/>
                          </a:solidFill>
                          <a:effectLst/>
                          <a:latin typeface="Times New Roman" pitchFamily="18" charset="0"/>
                          <a:ea typeface="宋体" pitchFamily="2" charset="-122"/>
                        </a:rPr>
                        <a:t>Indefinite noun phrase</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altLang="zh-CN" sz="1600" b="0" i="0" u="none" strike="noStrike" cap="none" normalizeH="0" baseline="0" dirty="0" smtClean="0">
                          <a:ln>
                            <a:noFill/>
                          </a:ln>
                          <a:solidFill>
                            <a:schemeClr val="tx1"/>
                          </a:solidFill>
                          <a:effectLst/>
                          <a:latin typeface="Times New Roman" pitchFamily="18" charset="0"/>
                          <a:ea typeface="宋体" pitchFamily="2" charset="-122"/>
                        </a:rPr>
                        <a:t>I saw </a:t>
                      </a:r>
                      <a:r>
                        <a:rPr kumimoji="0" lang="en-US" altLang="zh-CN" sz="1600" b="1" i="0" u="none" strike="noStrike" cap="none" normalizeH="0" baseline="0" dirty="0" smtClean="0">
                          <a:ln>
                            <a:noFill/>
                          </a:ln>
                          <a:solidFill>
                            <a:schemeClr val="tx1"/>
                          </a:solidFill>
                          <a:effectLst/>
                          <a:latin typeface="Times New Roman" pitchFamily="18" charset="0"/>
                          <a:ea typeface="宋体" pitchFamily="2" charset="-122"/>
                        </a:rPr>
                        <a:t>a</a:t>
                      </a:r>
                      <a:r>
                        <a:rPr kumimoji="0" lang="en-US" altLang="zh-CN" sz="1600" b="0" i="0" u="none" strike="noStrike" cap="none" normalizeH="0" baseline="0" dirty="0" smtClean="0">
                          <a:ln>
                            <a:noFill/>
                          </a:ln>
                          <a:solidFill>
                            <a:schemeClr val="tx1"/>
                          </a:solidFill>
                          <a:effectLst/>
                          <a:latin typeface="Times New Roman" pitchFamily="18" charset="0"/>
                          <a:ea typeface="宋体" pitchFamily="2" charset="-122"/>
                        </a:rPr>
                        <a:t> Honda Civic today.</a:t>
                      </a: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329">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altLang="zh-CN" sz="1600" b="0" i="0" u="none" strike="noStrike" cap="none" normalizeH="0" baseline="0" dirty="0" smtClean="0">
                          <a:ln>
                            <a:noFill/>
                          </a:ln>
                          <a:solidFill>
                            <a:schemeClr val="tx1"/>
                          </a:solidFill>
                          <a:effectLst/>
                          <a:latin typeface="Times New Roman" pitchFamily="18" charset="0"/>
                          <a:ea typeface="宋体" pitchFamily="2" charset="-122"/>
                        </a:rPr>
                        <a:t>Definite noun phrase</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altLang="zh-CN" sz="1600" b="0" i="0" u="none" strike="noStrike" cap="none" normalizeH="0" baseline="0" dirty="0" smtClean="0">
                          <a:ln>
                            <a:noFill/>
                          </a:ln>
                          <a:solidFill>
                            <a:schemeClr val="tx1"/>
                          </a:solidFill>
                          <a:effectLst/>
                          <a:latin typeface="Times New Roman" pitchFamily="18" charset="0"/>
                          <a:ea typeface="宋体" pitchFamily="2" charset="-122"/>
                        </a:rPr>
                        <a:t>I saw a Honda Civic today. </a:t>
                      </a:r>
                      <a:r>
                        <a:rPr kumimoji="0" lang="en-US" altLang="zh-CN" sz="1600" b="1" i="0" u="none" strike="noStrike" cap="none" normalizeH="0" baseline="0" dirty="0" smtClean="0">
                          <a:ln>
                            <a:noFill/>
                          </a:ln>
                          <a:solidFill>
                            <a:schemeClr val="tx1"/>
                          </a:solidFill>
                          <a:effectLst/>
                          <a:latin typeface="Times New Roman" pitchFamily="18" charset="0"/>
                          <a:ea typeface="宋体" pitchFamily="2" charset="-122"/>
                        </a:rPr>
                        <a:t>The</a:t>
                      </a:r>
                      <a:r>
                        <a:rPr kumimoji="0" lang="en-US" altLang="zh-CN" sz="1600" b="0" i="0" u="none" strike="noStrike" cap="none" normalizeH="0" baseline="0" dirty="0" smtClean="0">
                          <a:ln>
                            <a:noFill/>
                          </a:ln>
                          <a:solidFill>
                            <a:schemeClr val="tx1"/>
                          </a:solidFill>
                          <a:effectLst/>
                          <a:latin typeface="Times New Roman" pitchFamily="18" charset="0"/>
                          <a:ea typeface="宋体" pitchFamily="2" charset="-122"/>
                        </a:rPr>
                        <a:t> Civic was white.</a:t>
                      </a: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329">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altLang="zh-CN" sz="1600" b="0" i="0" u="none" strike="noStrike" cap="none" normalizeH="0" baseline="0" dirty="0" smtClean="0">
                          <a:ln>
                            <a:noFill/>
                          </a:ln>
                          <a:solidFill>
                            <a:schemeClr val="tx1"/>
                          </a:solidFill>
                          <a:effectLst/>
                          <a:latin typeface="Times New Roman" pitchFamily="18" charset="0"/>
                          <a:ea typeface="宋体" pitchFamily="2" charset="-122"/>
                        </a:rPr>
                        <a:t>Pronoun</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altLang="zh-CN" sz="1600" b="0" i="0" u="none" strike="noStrike" cap="none" normalizeH="0" baseline="0" dirty="0" smtClean="0">
                          <a:ln>
                            <a:noFill/>
                          </a:ln>
                          <a:solidFill>
                            <a:schemeClr val="tx1"/>
                          </a:solidFill>
                          <a:effectLst/>
                          <a:latin typeface="Times New Roman" pitchFamily="18" charset="0"/>
                          <a:ea typeface="宋体" pitchFamily="2" charset="-122"/>
                        </a:rPr>
                        <a:t>I saw a Honda Civic today. </a:t>
                      </a:r>
                      <a:r>
                        <a:rPr kumimoji="0" lang="en-US" altLang="zh-CN" sz="1600" b="1" i="0" u="none" strike="noStrike" cap="none" normalizeH="0" baseline="0" dirty="0" smtClean="0">
                          <a:ln>
                            <a:noFill/>
                          </a:ln>
                          <a:solidFill>
                            <a:schemeClr val="tx1"/>
                          </a:solidFill>
                          <a:effectLst/>
                          <a:latin typeface="Times New Roman" pitchFamily="18" charset="0"/>
                          <a:ea typeface="宋体" pitchFamily="2" charset="-122"/>
                        </a:rPr>
                        <a:t>It</a:t>
                      </a:r>
                      <a:r>
                        <a:rPr kumimoji="0" lang="en-US" altLang="zh-CN" sz="1600" b="0" i="0" u="none" strike="noStrike" cap="none" normalizeH="0" baseline="0" dirty="0" smtClean="0">
                          <a:ln>
                            <a:noFill/>
                          </a:ln>
                          <a:solidFill>
                            <a:schemeClr val="tx1"/>
                          </a:solidFill>
                          <a:effectLst/>
                          <a:latin typeface="Times New Roman" pitchFamily="18" charset="0"/>
                          <a:ea typeface="宋体" pitchFamily="2" charset="-122"/>
                        </a:rPr>
                        <a:t> was white.</a:t>
                      </a: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329">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altLang="zh-CN" sz="1600" b="0" i="0" u="none" strike="noStrike" cap="none" normalizeH="0" baseline="0" smtClean="0">
                          <a:ln>
                            <a:noFill/>
                          </a:ln>
                          <a:solidFill>
                            <a:schemeClr val="tx1"/>
                          </a:solidFill>
                          <a:effectLst/>
                          <a:latin typeface="Times New Roman" pitchFamily="18" charset="0"/>
                          <a:ea typeface="宋体" pitchFamily="2" charset="-122"/>
                        </a:rPr>
                        <a:t>Demonstratives</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altLang="zh-CN" sz="1600" b="0" i="0" u="none" strike="noStrike" cap="none" normalizeH="0" baseline="0" dirty="0" smtClean="0">
                          <a:ln>
                            <a:noFill/>
                          </a:ln>
                          <a:solidFill>
                            <a:schemeClr val="tx1"/>
                          </a:solidFill>
                          <a:effectLst/>
                          <a:latin typeface="Times New Roman" pitchFamily="18" charset="0"/>
                          <a:ea typeface="宋体" pitchFamily="2" charset="-122"/>
                        </a:rPr>
                        <a:t>I like </a:t>
                      </a:r>
                      <a:r>
                        <a:rPr kumimoji="0" lang="en-US" altLang="zh-CN" sz="1600" b="1" i="0" u="none" strike="noStrike" cap="none" normalizeH="0" baseline="0" dirty="0" smtClean="0">
                          <a:ln>
                            <a:noFill/>
                          </a:ln>
                          <a:solidFill>
                            <a:schemeClr val="tx1"/>
                          </a:solidFill>
                          <a:effectLst/>
                          <a:latin typeface="Times New Roman" pitchFamily="18" charset="0"/>
                          <a:ea typeface="宋体" pitchFamily="2" charset="-122"/>
                        </a:rPr>
                        <a:t>this</a:t>
                      </a:r>
                      <a:r>
                        <a:rPr kumimoji="0" lang="en-US" altLang="zh-CN" sz="1600" b="0" i="0" u="none" strike="noStrike" cap="none" normalizeH="0" baseline="0" dirty="0" smtClean="0">
                          <a:ln>
                            <a:noFill/>
                          </a:ln>
                          <a:solidFill>
                            <a:schemeClr val="tx1"/>
                          </a:solidFill>
                          <a:effectLst/>
                          <a:latin typeface="Times New Roman" pitchFamily="18" charset="0"/>
                          <a:ea typeface="宋体" pitchFamily="2" charset="-122"/>
                        </a:rPr>
                        <a:t> better than </a:t>
                      </a:r>
                      <a:r>
                        <a:rPr kumimoji="0" lang="en-US" altLang="zh-CN" sz="1600" b="1" i="0" u="none" strike="noStrike" cap="none" normalizeH="0" baseline="0" dirty="0" smtClean="0">
                          <a:ln>
                            <a:noFill/>
                          </a:ln>
                          <a:solidFill>
                            <a:schemeClr val="tx1"/>
                          </a:solidFill>
                          <a:effectLst/>
                          <a:latin typeface="Times New Roman" pitchFamily="18" charset="0"/>
                          <a:ea typeface="宋体" pitchFamily="2" charset="-122"/>
                        </a:rPr>
                        <a:t>that</a:t>
                      </a:r>
                      <a:r>
                        <a:rPr kumimoji="0" lang="en-US" altLang="zh-CN" sz="1600" b="0" i="0" u="none" strike="noStrike" cap="none" normalizeH="0" baseline="0" dirty="0" smtClean="0">
                          <a:ln>
                            <a:noFill/>
                          </a:ln>
                          <a:solidFill>
                            <a:schemeClr val="tx1"/>
                          </a:solidFill>
                          <a:effectLst/>
                          <a:latin typeface="Times New Roman" pitchFamily="18" charset="0"/>
                          <a:ea typeface="宋体" pitchFamily="2" charset="-122"/>
                        </a:rPr>
                        <a:t>.</a:t>
                      </a: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329">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altLang="zh-CN" sz="1600" b="0" i="0" u="none" strike="noStrike" cap="none" normalizeH="0" baseline="0" smtClean="0">
                          <a:ln>
                            <a:noFill/>
                          </a:ln>
                          <a:solidFill>
                            <a:schemeClr val="tx1"/>
                          </a:solidFill>
                          <a:effectLst/>
                          <a:latin typeface="Times New Roman" pitchFamily="18" charset="0"/>
                          <a:ea typeface="宋体" pitchFamily="2" charset="-122"/>
                        </a:rPr>
                        <a:t>One-anaphora</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altLang="zh-CN" sz="1600" b="0" i="0" u="none" strike="noStrike" cap="none" normalizeH="0" baseline="0" dirty="0" smtClean="0">
                          <a:ln>
                            <a:noFill/>
                          </a:ln>
                          <a:solidFill>
                            <a:schemeClr val="tx1"/>
                          </a:solidFill>
                          <a:effectLst/>
                          <a:latin typeface="Times New Roman" pitchFamily="18" charset="0"/>
                          <a:ea typeface="宋体" pitchFamily="2" charset="-122"/>
                        </a:rPr>
                        <a:t>I saw 6 Honda Civic today. Now I want </a:t>
                      </a:r>
                      <a:r>
                        <a:rPr kumimoji="0" lang="en-US" altLang="zh-CN" sz="1600" b="1" i="0" u="none" strike="noStrike" cap="none" normalizeH="0" baseline="0" dirty="0" smtClean="0">
                          <a:ln>
                            <a:noFill/>
                          </a:ln>
                          <a:solidFill>
                            <a:schemeClr val="tx1"/>
                          </a:solidFill>
                          <a:effectLst/>
                          <a:latin typeface="Times New Roman" pitchFamily="18" charset="0"/>
                          <a:ea typeface="宋体" pitchFamily="2" charset="-122"/>
                        </a:rPr>
                        <a:t>one</a:t>
                      </a:r>
                      <a:r>
                        <a:rPr kumimoji="0" lang="en-US" altLang="zh-CN" sz="1600" b="0" i="0" u="none" strike="noStrike" cap="none" normalizeH="0" baseline="0" dirty="0" smtClean="0">
                          <a:ln>
                            <a:noFill/>
                          </a:ln>
                          <a:solidFill>
                            <a:schemeClr val="tx1"/>
                          </a:solidFill>
                          <a:effectLst/>
                          <a:latin typeface="Times New Roman" pitchFamily="18" charset="0"/>
                          <a:ea typeface="宋体" pitchFamily="2" charset="-122"/>
                        </a:rPr>
                        <a:t>.</a:t>
                      </a: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329">
                <a:tc gridSpan="2">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1600" b="0" i="0" u="none" strike="noStrike" cap="none" normalizeH="0" baseline="0" smtClean="0">
                        <a:ln>
                          <a:noFill/>
                        </a:ln>
                        <a:solidFill>
                          <a:schemeClr val="tx1"/>
                        </a:solidFill>
                        <a:effectLst/>
                        <a:latin typeface="Times New Roman" pitchFamily="18" charset="0"/>
                      </a:endParaRPr>
                    </a:p>
                  </a:txBody>
                  <a:tcPr marT="45727" marB="45727"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335329">
                <a:tc gridSpan="2">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altLang="zh-CN" sz="1600" b="1" i="0" u="none" strike="noStrike" cap="none" normalizeH="0" baseline="0" dirty="0" smtClean="0">
                          <a:ln>
                            <a:noFill/>
                          </a:ln>
                          <a:solidFill>
                            <a:schemeClr val="tx1"/>
                          </a:solidFill>
                          <a:effectLst/>
                          <a:latin typeface="Times New Roman" pitchFamily="18" charset="0"/>
                          <a:ea typeface="宋体" pitchFamily="2" charset="-122"/>
                        </a:rPr>
                        <a:t>Three types of referents that complicate the reference resolution</a:t>
                      </a:r>
                      <a:r>
                        <a:rPr kumimoji="0" lang="en-US" altLang="zh-CN" sz="1600" b="0" i="0" u="none" strike="noStrike" cap="none" normalizeH="0" baseline="0" dirty="0" smtClean="0">
                          <a:ln>
                            <a:noFill/>
                          </a:ln>
                          <a:solidFill>
                            <a:schemeClr val="tx1"/>
                          </a:solidFill>
                          <a:effectLst/>
                          <a:latin typeface="Times New Roman" pitchFamily="18" charset="0"/>
                          <a:ea typeface="宋体" pitchFamily="2" charset="-122"/>
                        </a:rPr>
                        <a:t> </a:t>
                      </a:r>
                    </a:p>
                  </a:txBody>
                  <a:tcPr marT="45727" marB="45727"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335329">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altLang="zh-CN" sz="1600" b="1" i="0" u="none" strike="noStrike" cap="none" normalizeH="0" baseline="0" smtClean="0">
                          <a:ln>
                            <a:noFill/>
                          </a:ln>
                          <a:solidFill>
                            <a:schemeClr val="tx1"/>
                          </a:solidFill>
                          <a:effectLst/>
                          <a:latin typeface="Times New Roman" pitchFamily="18" charset="0"/>
                          <a:ea typeface="宋体" pitchFamily="2" charset="-122"/>
                        </a:rPr>
                        <a:t>Type</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altLang="zh-CN" sz="1600" b="1" i="0" u="none" strike="noStrike" cap="none" normalizeH="0" baseline="0" smtClean="0">
                          <a:ln>
                            <a:noFill/>
                          </a:ln>
                          <a:solidFill>
                            <a:schemeClr val="tx1"/>
                          </a:solidFill>
                          <a:effectLst/>
                          <a:latin typeface="Times New Roman" pitchFamily="18" charset="0"/>
                          <a:ea typeface="宋体" pitchFamily="2" charset="-122"/>
                        </a:rPr>
                        <a:t>Example</a:t>
                      </a: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329">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altLang="zh-CN" sz="1600" b="0" i="0" u="none" strike="noStrike" cap="none" normalizeH="0" baseline="0" smtClean="0">
                          <a:ln>
                            <a:noFill/>
                          </a:ln>
                          <a:solidFill>
                            <a:schemeClr val="tx1"/>
                          </a:solidFill>
                          <a:effectLst/>
                          <a:latin typeface="Times New Roman" pitchFamily="18" charset="0"/>
                          <a:ea typeface="宋体" pitchFamily="2" charset="-122"/>
                        </a:rPr>
                        <a:t>Inferrables</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altLang="zh-CN" sz="1600" b="0" i="0" u="none" strike="noStrike" cap="none" normalizeH="0" baseline="0" dirty="0" smtClean="0">
                          <a:ln>
                            <a:noFill/>
                          </a:ln>
                          <a:solidFill>
                            <a:schemeClr val="tx1"/>
                          </a:solidFill>
                          <a:effectLst/>
                          <a:latin typeface="Times New Roman" pitchFamily="18" charset="0"/>
                          <a:ea typeface="宋体" pitchFamily="2" charset="-122"/>
                        </a:rPr>
                        <a:t>I almost bought a Honda Civic, but a </a:t>
                      </a:r>
                      <a:r>
                        <a:rPr kumimoji="0" lang="en-US" altLang="zh-CN" sz="1600" b="1" i="0" u="none" strike="noStrike" cap="none" normalizeH="0" baseline="0" dirty="0" smtClean="0">
                          <a:ln>
                            <a:noFill/>
                          </a:ln>
                          <a:solidFill>
                            <a:schemeClr val="tx1"/>
                          </a:solidFill>
                          <a:effectLst/>
                          <a:latin typeface="Times New Roman" pitchFamily="18" charset="0"/>
                          <a:ea typeface="宋体" pitchFamily="2" charset="-122"/>
                        </a:rPr>
                        <a:t>door</a:t>
                      </a:r>
                      <a:r>
                        <a:rPr kumimoji="0" lang="en-US" altLang="zh-CN" sz="1600" b="0" i="0" u="none" strike="noStrike" cap="none" normalizeH="0" baseline="0" dirty="0" smtClean="0">
                          <a:ln>
                            <a:noFill/>
                          </a:ln>
                          <a:solidFill>
                            <a:schemeClr val="tx1"/>
                          </a:solidFill>
                          <a:effectLst/>
                          <a:latin typeface="Times New Roman" pitchFamily="18" charset="0"/>
                          <a:ea typeface="宋体" pitchFamily="2" charset="-122"/>
                        </a:rPr>
                        <a:t> had a dent and </a:t>
                      </a:r>
                      <a:r>
                        <a:rPr kumimoji="0" lang="en-US" altLang="zh-CN" sz="1600" b="1" i="0" u="none" strike="noStrike" cap="none" normalizeH="0" baseline="0" dirty="0" smtClean="0">
                          <a:ln>
                            <a:noFill/>
                          </a:ln>
                          <a:solidFill>
                            <a:schemeClr val="tx1"/>
                          </a:solidFill>
                          <a:effectLst/>
                          <a:latin typeface="Times New Roman" pitchFamily="18" charset="0"/>
                          <a:ea typeface="宋体" pitchFamily="2" charset="-122"/>
                        </a:rPr>
                        <a:t>the</a:t>
                      </a:r>
                      <a:r>
                        <a:rPr kumimoji="0" lang="en-US" altLang="zh-CN" sz="1600" b="0" i="0" u="none" strike="noStrike" cap="none" normalizeH="0" baseline="0" dirty="0" smtClean="0">
                          <a:ln>
                            <a:noFill/>
                          </a:ln>
                          <a:solidFill>
                            <a:schemeClr val="tx1"/>
                          </a:solidFill>
                          <a:effectLst/>
                          <a:latin typeface="Times New Roman" pitchFamily="18" charset="0"/>
                          <a:ea typeface="宋体" pitchFamily="2" charset="-122"/>
                        </a:rPr>
                        <a:t> </a:t>
                      </a:r>
                      <a:r>
                        <a:rPr kumimoji="0" lang="en-US" altLang="zh-CN" sz="1600" b="1" i="0" u="none" strike="noStrike" cap="none" normalizeH="0" baseline="0" dirty="0" smtClean="0">
                          <a:ln>
                            <a:noFill/>
                          </a:ln>
                          <a:solidFill>
                            <a:schemeClr val="tx1"/>
                          </a:solidFill>
                          <a:effectLst/>
                          <a:latin typeface="Times New Roman" pitchFamily="18" charset="0"/>
                          <a:ea typeface="宋体" pitchFamily="2" charset="-122"/>
                        </a:rPr>
                        <a:t>engine</a:t>
                      </a:r>
                      <a:r>
                        <a:rPr kumimoji="0" lang="en-US" altLang="zh-CN" sz="1600" b="0" i="0" u="none" strike="noStrike" cap="none" normalizeH="0" baseline="0" dirty="0" smtClean="0">
                          <a:ln>
                            <a:noFill/>
                          </a:ln>
                          <a:solidFill>
                            <a:schemeClr val="tx1"/>
                          </a:solidFill>
                          <a:effectLst/>
                          <a:latin typeface="Times New Roman" pitchFamily="18" charset="0"/>
                          <a:ea typeface="宋体" pitchFamily="2" charset="-122"/>
                        </a:rPr>
                        <a:t> seemed noisy</a:t>
                      </a: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329">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altLang="zh-CN" sz="1600" b="0" i="0" u="none" strike="noStrike" cap="none" normalizeH="0" baseline="0" smtClean="0">
                          <a:ln>
                            <a:noFill/>
                          </a:ln>
                          <a:solidFill>
                            <a:schemeClr val="tx1"/>
                          </a:solidFill>
                          <a:effectLst/>
                          <a:latin typeface="Times New Roman" pitchFamily="18" charset="0"/>
                          <a:ea typeface="宋体" pitchFamily="2" charset="-122"/>
                        </a:rPr>
                        <a:t>Discontinuous Sets</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altLang="zh-CN" sz="1600" b="0" i="0" u="none" strike="noStrike" cap="none" normalizeH="0" baseline="0" dirty="0" smtClean="0">
                          <a:ln>
                            <a:noFill/>
                          </a:ln>
                          <a:solidFill>
                            <a:schemeClr val="tx1"/>
                          </a:solidFill>
                          <a:effectLst/>
                          <a:latin typeface="Times New Roman" pitchFamily="18" charset="0"/>
                          <a:ea typeface="宋体" pitchFamily="2" charset="-122"/>
                        </a:rPr>
                        <a:t>John and Mary love their Civics. </a:t>
                      </a:r>
                      <a:r>
                        <a:rPr kumimoji="0" lang="en-US" altLang="zh-CN" sz="1600" b="1" i="0" u="none" strike="noStrike" cap="none" normalizeH="0" baseline="0" dirty="0" smtClean="0">
                          <a:ln>
                            <a:noFill/>
                          </a:ln>
                          <a:solidFill>
                            <a:schemeClr val="tx1"/>
                          </a:solidFill>
                          <a:effectLst/>
                          <a:latin typeface="Times New Roman" pitchFamily="18" charset="0"/>
                          <a:ea typeface="宋体" pitchFamily="2" charset="-122"/>
                        </a:rPr>
                        <a:t>They</a:t>
                      </a:r>
                      <a:r>
                        <a:rPr kumimoji="0" lang="en-US" altLang="zh-CN" sz="1600" b="0" i="0" u="none" strike="noStrike" cap="none" normalizeH="0" baseline="0" dirty="0" smtClean="0">
                          <a:ln>
                            <a:noFill/>
                          </a:ln>
                          <a:solidFill>
                            <a:schemeClr val="tx1"/>
                          </a:solidFill>
                          <a:effectLst/>
                          <a:latin typeface="Times New Roman" pitchFamily="18" charset="0"/>
                          <a:ea typeface="宋体" pitchFamily="2" charset="-122"/>
                        </a:rPr>
                        <a:t> often drive them.</a:t>
                      </a: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329">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altLang="zh-CN" sz="1600" b="0" i="0" u="none" strike="noStrike" cap="none" normalizeH="0" baseline="0" smtClean="0">
                          <a:ln>
                            <a:noFill/>
                          </a:ln>
                          <a:solidFill>
                            <a:schemeClr val="tx1"/>
                          </a:solidFill>
                          <a:effectLst/>
                          <a:latin typeface="Times New Roman" pitchFamily="18" charset="0"/>
                          <a:ea typeface="宋体" pitchFamily="2" charset="-122"/>
                        </a:rPr>
                        <a:t>Generics</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altLang="zh-CN" sz="1600" b="0" i="0" u="none" strike="noStrike" cap="none" normalizeH="0" baseline="0" dirty="0" smtClean="0">
                          <a:ln>
                            <a:noFill/>
                          </a:ln>
                          <a:solidFill>
                            <a:schemeClr val="tx1"/>
                          </a:solidFill>
                          <a:effectLst/>
                          <a:latin typeface="Times New Roman" pitchFamily="18" charset="0"/>
                          <a:ea typeface="宋体" pitchFamily="2" charset="-122"/>
                        </a:rPr>
                        <a:t>I saw 6 Honda Civic today. </a:t>
                      </a:r>
                      <a:r>
                        <a:rPr kumimoji="0" lang="en-US" altLang="zh-CN" sz="1600" b="1" i="0" u="none" strike="noStrike" cap="none" normalizeH="0" baseline="0" dirty="0" smtClean="0">
                          <a:ln>
                            <a:noFill/>
                          </a:ln>
                          <a:solidFill>
                            <a:schemeClr val="tx1"/>
                          </a:solidFill>
                          <a:effectLst/>
                          <a:latin typeface="Times New Roman" pitchFamily="18" charset="0"/>
                          <a:ea typeface="宋体" pitchFamily="2" charset="-122"/>
                        </a:rPr>
                        <a:t>They</a:t>
                      </a:r>
                      <a:r>
                        <a:rPr kumimoji="0" lang="en-US" altLang="zh-CN" sz="1600" b="0" i="0" u="none" strike="noStrike" cap="none" normalizeH="0" baseline="0" dirty="0" smtClean="0">
                          <a:ln>
                            <a:noFill/>
                          </a:ln>
                          <a:solidFill>
                            <a:schemeClr val="tx1"/>
                          </a:solidFill>
                          <a:effectLst/>
                          <a:latin typeface="Times New Roman" pitchFamily="18" charset="0"/>
                          <a:ea typeface="宋体" pitchFamily="2" charset="-122"/>
                        </a:rPr>
                        <a:t> are the coolest cars.</a:t>
                      </a: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915705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latin typeface="Times New Roman" panose="02020603050405020304" pitchFamily="18" charset="0"/>
                <a:ea typeface="宋体" panose="02010600030101010101" pitchFamily="2" charset="-122"/>
                <a:cs typeface="Times New Roman" panose="02020603050405020304" pitchFamily="18" charset="0"/>
              </a:rPr>
              <a:t>Reference Resolution</a:t>
            </a:r>
            <a:endParaRPr lang="en-US" dirty="0">
              <a:latin typeface="Times New Roman" panose="02020603050405020304" pitchFamily="18" charset="0"/>
              <a:cs typeface="Times New Roman" panose="02020603050405020304" pitchFamily="18" charset="0"/>
            </a:endParaRPr>
          </a:p>
        </p:txBody>
      </p:sp>
      <p:sp>
        <p:nvSpPr>
          <p:cNvPr id="3" name="Date Placeholder 7"/>
          <p:cNvSpPr>
            <a:spLocks noGrp="1"/>
          </p:cNvSpPr>
          <p:nvPr>
            <p:ph type="dt" sz="quarter" idx="10"/>
          </p:nvPr>
        </p:nvSpPr>
        <p:spPr bwMode="auto">
          <a:xfrm>
            <a:off x="1004268" y="6286500"/>
            <a:ext cx="2571750" cy="4746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defRPr>
            </a:lvl9pPr>
          </a:lstStyle>
          <a:p>
            <a:pPr eaLnBrk="1" fontAlgn="base" hangingPunct="1">
              <a:spcBef>
                <a:spcPct val="0"/>
              </a:spcBef>
              <a:spcAft>
                <a:spcPct val="0"/>
              </a:spcAft>
            </a:pPr>
            <a:r>
              <a:rPr lang="de-DE" altLang="en-US" sz="1400" dirty="0"/>
              <a:t>Ibrahim Dahmash</a:t>
            </a:r>
            <a:endParaRPr lang="en-GB" altLang="en-US" sz="1400" dirty="0"/>
          </a:p>
        </p:txBody>
      </p:sp>
      <p:sp>
        <p:nvSpPr>
          <p:cNvPr id="4" name="Slide Number Placeholder 8"/>
          <p:cNvSpPr>
            <a:spLocks noGrp="1"/>
          </p:cNvSpPr>
          <p:nvPr>
            <p:ph type="sldNum" sz="quarter" idx="12"/>
          </p:nvPr>
        </p:nvSpPr>
        <p:spPr bwMode="auto">
          <a:xfrm>
            <a:off x="11172030" y="6286500"/>
            <a:ext cx="665162" cy="4746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fld id="{E5754464-0C2F-4BB9-8E63-9312EDFC2342}" type="slidenum">
              <a:rPr lang="en-GB" altLang="en-US" sz="1400"/>
              <a:pPr eaLnBrk="1" hangingPunct="1"/>
              <a:t>8</a:t>
            </a:fld>
            <a:endParaRPr lang="en-GB" altLang="en-US" sz="1400" dirty="0"/>
          </a:p>
        </p:txBody>
      </p:sp>
      <p:sp>
        <p:nvSpPr>
          <p:cNvPr id="5" name="Footer Placeholder 9"/>
          <p:cNvSpPr>
            <a:spLocks noGrp="1"/>
          </p:cNvSpPr>
          <p:nvPr>
            <p:ph type="ftr" sz="quarter" idx="11"/>
          </p:nvPr>
        </p:nvSpPr>
        <p:spPr bwMode="auto">
          <a:xfrm>
            <a:off x="5693468" y="6286500"/>
            <a:ext cx="2920446" cy="4746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defRPr>
            </a:lvl9pPr>
          </a:lstStyle>
          <a:p>
            <a:pPr algn="ctr" eaLnBrk="1" fontAlgn="base" hangingPunct="1">
              <a:spcBef>
                <a:spcPct val="0"/>
              </a:spcBef>
              <a:spcAft>
                <a:spcPct val="0"/>
              </a:spcAft>
            </a:pPr>
            <a:r>
              <a:rPr lang="en-US" altLang="en-US" sz="1400" dirty="0" smtClean="0"/>
              <a:t>Discourse Analysis</a:t>
            </a:r>
            <a:endParaRPr lang="en-GB" altLang="en-US" sz="1400" dirty="0"/>
          </a:p>
        </p:txBody>
      </p:sp>
      <p:sp>
        <p:nvSpPr>
          <p:cNvPr id="6" name="Rectangle 5"/>
          <p:cNvSpPr/>
          <p:nvPr/>
        </p:nvSpPr>
        <p:spPr>
          <a:xfrm>
            <a:off x="3134874" y="1534804"/>
            <a:ext cx="7135287" cy="523220"/>
          </a:xfrm>
          <a:prstGeom prst="rect">
            <a:avLst/>
          </a:prstGeom>
        </p:spPr>
        <p:txBody>
          <a:bodyPr wrap="none">
            <a:spAutoFit/>
          </a:bodyPr>
          <a:lstStyle/>
          <a:p>
            <a:r>
              <a:rPr lang="en-US" altLang="en-US" sz="2800" dirty="0" smtClean="0">
                <a:latin typeface="Times New Roman" panose="02020603050405020304" pitchFamily="18" charset="0"/>
                <a:cs typeface="Times New Roman" panose="02020603050405020304" pitchFamily="18" charset="0"/>
              </a:rPr>
              <a:t>How could a computer resolve these references?</a:t>
            </a:r>
            <a:endParaRPr lang="en-US" sz="2800" dirty="0">
              <a:latin typeface="Times New Roman" panose="02020603050405020304" pitchFamily="18" charset="0"/>
              <a:cs typeface="Times New Roman" panose="02020603050405020304" pitchFamily="18" charset="0"/>
            </a:endParaRPr>
          </a:p>
        </p:txBody>
      </p:sp>
      <p:sp>
        <p:nvSpPr>
          <p:cNvPr id="7" name="Rectangle 6"/>
          <p:cNvSpPr/>
          <p:nvPr/>
        </p:nvSpPr>
        <p:spPr>
          <a:xfrm>
            <a:off x="3134874" y="2599386"/>
            <a:ext cx="7268083" cy="954107"/>
          </a:xfrm>
          <a:prstGeom prst="rect">
            <a:avLst/>
          </a:prstGeom>
        </p:spPr>
        <p:txBody>
          <a:bodyPr wrap="square">
            <a:spAutoFit/>
          </a:bodyPr>
          <a:lstStyle/>
          <a:p>
            <a:r>
              <a:rPr lang="en-US" altLang="zh-CN" sz="2800" dirty="0" smtClean="0">
                <a:solidFill>
                  <a:srgbClr val="C00000"/>
                </a:solidFill>
                <a:latin typeface="Times New Roman" panose="02020603050405020304" pitchFamily="18" charset="0"/>
                <a:ea typeface="宋体" panose="02010600030101010101" pitchFamily="2" charset="-122"/>
              </a:rPr>
              <a:t>First</a:t>
            </a:r>
            <a:r>
              <a:rPr lang="en-US" altLang="zh-CN" sz="2800" dirty="0" smtClean="0">
                <a:latin typeface="Times New Roman" panose="02020603050405020304" pitchFamily="18" charset="0"/>
                <a:ea typeface="宋体" panose="02010600030101010101" pitchFamily="2" charset="-122"/>
              </a:rPr>
              <a:t>, The set of possible referents by certain hard-and-fast constraints.</a:t>
            </a:r>
          </a:p>
        </p:txBody>
      </p:sp>
      <p:sp>
        <p:nvSpPr>
          <p:cNvPr id="9" name="Rectangle 8"/>
          <p:cNvSpPr/>
          <p:nvPr/>
        </p:nvSpPr>
        <p:spPr>
          <a:xfrm>
            <a:off x="3134873" y="3836924"/>
            <a:ext cx="7268083" cy="523220"/>
          </a:xfrm>
          <a:prstGeom prst="rect">
            <a:avLst/>
          </a:prstGeom>
        </p:spPr>
        <p:txBody>
          <a:bodyPr wrap="square">
            <a:spAutoFit/>
          </a:bodyPr>
          <a:lstStyle/>
          <a:p>
            <a:r>
              <a:rPr lang="en-US" altLang="zh-CN" sz="2800" dirty="0" smtClean="0">
                <a:solidFill>
                  <a:srgbClr val="C00000"/>
                </a:solidFill>
                <a:latin typeface="Times New Roman" panose="02020603050405020304" pitchFamily="18" charset="0"/>
                <a:ea typeface="宋体" panose="02010600030101010101" pitchFamily="2" charset="-122"/>
              </a:rPr>
              <a:t>Second</a:t>
            </a:r>
            <a:r>
              <a:rPr lang="en-US" altLang="zh-CN" sz="2800" dirty="0" smtClean="0">
                <a:latin typeface="Times New Roman" panose="02020603050405020304" pitchFamily="18" charset="0"/>
                <a:ea typeface="宋体" panose="02010600030101010101" pitchFamily="2" charset="-122"/>
              </a:rPr>
              <a:t>, set the preferences for possible referents.</a:t>
            </a:r>
          </a:p>
        </p:txBody>
      </p:sp>
    </p:spTree>
    <p:extLst>
      <p:ext uri="{BB962C8B-B14F-4D97-AF65-F5344CB8AC3E}">
        <p14:creationId xmlns:p14="http://schemas.microsoft.com/office/powerpoint/2010/main" val="945176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xEl>
                                              <p:pRg st="0" end="0"/>
                                            </p:txEl>
                                          </p:spTgt>
                                        </p:tgtEl>
                                        <p:attrNameLst>
                                          <p:attrName>style.visibility</p:attrName>
                                        </p:attrNameLst>
                                      </p:cBhvr>
                                      <p:to>
                                        <p:strVal val="visible"/>
                                      </p:to>
                                    </p:set>
                                    <p:animEffect transition="in" filter="fade">
                                      <p:cBhvr>
                                        <p:cTn id="21" dur="1000"/>
                                        <p:tgtEl>
                                          <p:spTgt spid="7">
                                            <p:txEl>
                                              <p:pRg st="0" end="0"/>
                                            </p:txEl>
                                          </p:spTgt>
                                        </p:tgtEl>
                                      </p:cBhvr>
                                    </p:animEffect>
                                    <p:anim calcmode="lin" valueType="num">
                                      <p:cBhvr>
                                        <p:cTn id="22"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9">
                                            <p:txEl>
                                              <p:pRg st="0" end="0"/>
                                            </p:txEl>
                                          </p:spTgt>
                                        </p:tgtEl>
                                        <p:attrNameLst>
                                          <p:attrName>style.visibility</p:attrName>
                                        </p:attrNameLst>
                                      </p:cBhvr>
                                      <p:to>
                                        <p:strVal val="visible"/>
                                      </p:to>
                                    </p:set>
                                    <p:animEffect transition="in" filter="fade">
                                      <p:cBhvr>
                                        <p:cTn id="28" dur="1000"/>
                                        <p:tgtEl>
                                          <p:spTgt spid="9">
                                            <p:txEl>
                                              <p:pRg st="0" end="0"/>
                                            </p:txEl>
                                          </p:spTgt>
                                        </p:tgtEl>
                                      </p:cBhvr>
                                    </p:animEffect>
                                    <p:anim calcmode="lin" valueType="num">
                                      <p:cBhvr>
                                        <p:cTn id="29"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latin typeface="Times New Roman" panose="02020603050405020304" pitchFamily="18" charset="0"/>
                <a:ea typeface="宋体" panose="02010600030101010101" pitchFamily="2" charset="-122"/>
              </a:rPr>
              <a:t>Constraints</a:t>
            </a:r>
            <a:endParaRPr lang="en-US" dirty="0">
              <a:latin typeface="Times New Roman" panose="02020603050405020304" pitchFamily="18" charset="0"/>
              <a:cs typeface="Times New Roman" panose="02020603050405020304" pitchFamily="18" charset="0"/>
            </a:endParaRPr>
          </a:p>
        </p:txBody>
      </p:sp>
      <p:sp>
        <p:nvSpPr>
          <p:cNvPr id="3" name="Date Placeholder 7"/>
          <p:cNvSpPr>
            <a:spLocks noGrp="1"/>
          </p:cNvSpPr>
          <p:nvPr>
            <p:ph type="dt" sz="quarter" idx="10"/>
          </p:nvPr>
        </p:nvSpPr>
        <p:spPr bwMode="auto">
          <a:xfrm>
            <a:off x="1004268" y="6286500"/>
            <a:ext cx="2571750" cy="4746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defRPr>
            </a:lvl9pPr>
          </a:lstStyle>
          <a:p>
            <a:pPr eaLnBrk="1" fontAlgn="base" hangingPunct="1">
              <a:spcBef>
                <a:spcPct val="0"/>
              </a:spcBef>
              <a:spcAft>
                <a:spcPct val="0"/>
              </a:spcAft>
            </a:pPr>
            <a:r>
              <a:rPr lang="de-DE" altLang="en-US" sz="1400" dirty="0"/>
              <a:t>Ibrahim Dahmash</a:t>
            </a:r>
            <a:endParaRPr lang="en-GB" altLang="en-US" sz="1400" dirty="0"/>
          </a:p>
        </p:txBody>
      </p:sp>
      <p:sp>
        <p:nvSpPr>
          <p:cNvPr id="4" name="Slide Number Placeholder 8"/>
          <p:cNvSpPr>
            <a:spLocks noGrp="1"/>
          </p:cNvSpPr>
          <p:nvPr>
            <p:ph type="sldNum" sz="quarter" idx="12"/>
          </p:nvPr>
        </p:nvSpPr>
        <p:spPr bwMode="auto">
          <a:xfrm>
            <a:off x="11172030" y="6286500"/>
            <a:ext cx="665162" cy="4746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fld id="{E5754464-0C2F-4BB9-8E63-9312EDFC2342}" type="slidenum">
              <a:rPr lang="en-GB" altLang="en-US" sz="1400"/>
              <a:pPr eaLnBrk="1" hangingPunct="1"/>
              <a:t>9</a:t>
            </a:fld>
            <a:endParaRPr lang="en-GB" altLang="en-US" sz="1400" dirty="0"/>
          </a:p>
        </p:txBody>
      </p:sp>
      <p:sp>
        <p:nvSpPr>
          <p:cNvPr id="5" name="Footer Placeholder 9"/>
          <p:cNvSpPr>
            <a:spLocks noGrp="1"/>
          </p:cNvSpPr>
          <p:nvPr>
            <p:ph type="ftr" sz="quarter" idx="11"/>
          </p:nvPr>
        </p:nvSpPr>
        <p:spPr bwMode="auto">
          <a:xfrm>
            <a:off x="5693468" y="6286500"/>
            <a:ext cx="2920446" cy="4746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defRPr>
            </a:lvl9pPr>
          </a:lstStyle>
          <a:p>
            <a:pPr algn="ctr" eaLnBrk="1" fontAlgn="base" hangingPunct="1">
              <a:spcBef>
                <a:spcPct val="0"/>
              </a:spcBef>
              <a:spcAft>
                <a:spcPct val="0"/>
              </a:spcAft>
            </a:pPr>
            <a:r>
              <a:rPr lang="en-US" altLang="en-US" sz="1400" dirty="0" smtClean="0"/>
              <a:t>Discourse Analysis</a:t>
            </a:r>
            <a:endParaRPr lang="en-GB" altLang="en-US" sz="1400" dirty="0"/>
          </a:p>
        </p:txBody>
      </p:sp>
      <p:sp>
        <p:nvSpPr>
          <p:cNvPr id="10" name="Rectangle 3"/>
          <p:cNvSpPr txBox="1">
            <a:spLocks noChangeArrowheads="1"/>
          </p:cNvSpPr>
          <p:nvPr/>
        </p:nvSpPr>
        <p:spPr>
          <a:xfrm>
            <a:off x="3044686" y="1470991"/>
            <a:ext cx="7848600" cy="4585252"/>
          </a:xfrm>
          <a:prstGeom prst="rect">
            <a:avLst/>
          </a:prstGeom>
        </p:spPr>
        <p:txBody>
          <a:bodyPr rtlCol="0">
            <a:normAutofit fontScale="92500" lnSpcReduction="1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nSpc>
                <a:spcPct val="90000"/>
              </a:lnSpc>
              <a:buClr>
                <a:schemeClr val="accent1">
                  <a:lumMod val="75000"/>
                </a:schemeClr>
              </a:buClr>
              <a:buFont typeface="Arial"/>
              <a:buChar char="•"/>
              <a:defRPr/>
            </a:pPr>
            <a:r>
              <a:rPr lang="en-US" altLang="zh-CN" sz="2300" b="1" dirty="0" smtClean="0">
                <a:latin typeface="Times New Roman" panose="02020603050405020304" pitchFamily="18" charset="0"/>
                <a:ea typeface="宋体" panose="02010600030101010101" pitchFamily="2" charset="-122"/>
              </a:rPr>
              <a:t>Number Agreement</a:t>
            </a:r>
            <a:r>
              <a:rPr lang="en-US" altLang="zh-CN" sz="2300" dirty="0" smtClean="0">
                <a:latin typeface="Times New Roman" panose="02020603050405020304" pitchFamily="18" charset="0"/>
                <a:ea typeface="宋体" panose="02010600030101010101" pitchFamily="2" charset="-122"/>
              </a:rPr>
              <a:t>:</a:t>
            </a:r>
          </a:p>
          <a:p>
            <a:pPr lvl="1">
              <a:lnSpc>
                <a:spcPct val="90000"/>
              </a:lnSpc>
              <a:buClr>
                <a:schemeClr val="accent1">
                  <a:lumMod val="75000"/>
                </a:schemeClr>
              </a:buClr>
              <a:buFont typeface="Arial"/>
              <a:buChar char="•"/>
              <a:defRPr/>
            </a:pPr>
            <a:r>
              <a:rPr lang="en-US" altLang="zh-CN" sz="2200" dirty="0" smtClean="0">
                <a:latin typeface="Times New Roman" panose="02020603050405020304" pitchFamily="18" charset="0"/>
                <a:ea typeface="宋体" panose="02010600030101010101" pitchFamily="2" charset="-122"/>
              </a:rPr>
              <a:t>To distinguish between singular and plural references.</a:t>
            </a:r>
          </a:p>
          <a:p>
            <a:pPr lvl="2">
              <a:lnSpc>
                <a:spcPct val="90000"/>
              </a:lnSpc>
              <a:buClr>
                <a:schemeClr val="accent1">
                  <a:lumMod val="75000"/>
                </a:schemeClr>
              </a:buClr>
              <a:buFont typeface="Arial"/>
              <a:buChar char="•"/>
              <a:defRPr/>
            </a:pPr>
            <a:r>
              <a:rPr lang="en-US" altLang="zh-CN" sz="2100" dirty="0" smtClean="0">
                <a:latin typeface="Times New Roman" panose="02020603050405020304" pitchFamily="18" charset="0"/>
                <a:ea typeface="宋体" panose="02010600030101010101" pitchFamily="2" charset="-122"/>
              </a:rPr>
              <a:t>*</a:t>
            </a:r>
            <a:r>
              <a:rPr lang="en-US" altLang="zh-CN" sz="2100" dirty="0" smtClean="0">
                <a:solidFill>
                  <a:schemeClr val="tx1"/>
                </a:solidFill>
                <a:latin typeface="Times New Roman" panose="02020603050405020304" pitchFamily="18" charset="0"/>
                <a:ea typeface="宋体" panose="02010600030101010101" pitchFamily="2" charset="-122"/>
              </a:rPr>
              <a:t>John</a:t>
            </a:r>
            <a:r>
              <a:rPr lang="en-US" altLang="zh-CN" sz="2100" dirty="0" smtClean="0">
                <a:solidFill>
                  <a:srgbClr val="C00000"/>
                </a:solidFill>
                <a:latin typeface="Times New Roman" panose="02020603050405020304" pitchFamily="18" charset="0"/>
                <a:ea typeface="宋体" panose="02010600030101010101" pitchFamily="2" charset="-122"/>
              </a:rPr>
              <a:t> </a:t>
            </a:r>
            <a:r>
              <a:rPr lang="en-US" altLang="zh-CN" sz="2100" dirty="0" smtClean="0">
                <a:latin typeface="Times New Roman" panose="02020603050405020304" pitchFamily="18" charset="0"/>
                <a:ea typeface="宋体" panose="02010600030101010101" pitchFamily="2" charset="-122"/>
              </a:rPr>
              <a:t>has a new car. </a:t>
            </a:r>
            <a:r>
              <a:rPr lang="en-US" altLang="zh-CN" sz="2100" dirty="0" smtClean="0">
                <a:solidFill>
                  <a:srgbClr val="C00000"/>
                </a:solidFill>
                <a:latin typeface="Times New Roman" panose="02020603050405020304" pitchFamily="18" charset="0"/>
                <a:ea typeface="宋体" panose="02010600030101010101" pitchFamily="2" charset="-122"/>
              </a:rPr>
              <a:t>They </a:t>
            </a:r>
            <a:r>
              <a:rPr lang="en-US" altLang="zh-CN" sz="2100" dirty="0" smtClean="0">
                <a:latin typeface="Times New Roman" panose="02020603050405020304" pitchFamily="18" charset="0"/>
                <a:ea typeface="宋体" panose="02010600030101010101" pitchFamily="2" charset="-122"/>
              </a:rPr>
              <a:t>are red.</a:t>
            </a:r>
          </a:p>
          <a:p>
            <a:pPr lvl="2">
              <a:lnSpc>
                <a:spcPct val="90000"/>
              </a:lnSpc>
              <a:buClr>
                <a:schemeClr val="accent1">
                  <a:lumMod val="75000"/>
                </a:schemeClr>
              </a:buClr>
              <a:buFont typeface="Arial"/>
              <a:buChar char="•"/>
              <a:defRPr/>
            </a:pPr>
            <a:endParaRPr lang="en-US" altLang="zh-CN" dirty="0" smtClean="0">
              <a:latin typeface="Times New Roman" panose="02020603050405020304" pitchFamily="18" charset="0"/>
              <a:ea typeface="宋体" panose="02010600030101010101" pitchFamily="2" charset="-122"/>
            </a:endParaRPr>
          </a:p>
          <a:p>
            <a:pPr>
              <a:lnSpc>
                <a:spcPct val="90000"/>
              </a:lnSpc>
              <a:buClr>
                <a:schemeClr val="accent1">
                  <a:lumMod val="75000"/>
                </a:schemeClr>
              </a:buClr>
              <a:buFont typeface="Arial"/>
              <a:buChar char="•"/>
              <a:defRPr/>
            </a:pPr>
            <a:r>
              <a:rPr lang="en-US" altLang="zh-CN" sz="2300" b="1" dirty="0">
                <a:latin typeface="Times New Roman" panose="02020603050405020304" pitchFamily="18" charset="0"/>
                <a:ea typeface="宋体" panose="02010600030101010101" pitchFamily="2" charset="-122"/>
              </a:rPr>
              <a:t>Gender Agreement: </a:t>
            </a:r>
          </a:p>
          <a:p>
            <a:pPr lvl="1">
              <a:lnSpc>
                <a:spcPct val="90000"/>
              </a:lnSpc>
              <a:buClr>
                <a:schemeClr val="accent1">
                  <a:lumMod val="75000"/>
                </a:schemeClr>
              </a:buClr>
              <a:buFont typeface="Arial"/>
              <a:buChar char="•"/>
              <a:defRPr/>
            </a:pPr>
            <a:r>
              <a:rPr lang="en-US" altLang="zh-CN" sz="2200" dirty="0">
                <a:latin typeface="Times New Roman" panose="02020603050405020304" pitchFamily="18" charset="0"/>
                <a:ea typeface="宋体" panose="02010600030101010101" pitchFamily="2" charset="-122"/>
              </a:rPr>
              <a:t>To distinguish male, female, and non-personal genders.</a:t>
            </a:r>
          </a:p>
          <a:p>
            <a:pPr lvl="2">
              <a:lnSpc>
                <a:spcPct val="90000"/>
              </a:lnSpc>
              <a:buClr>
                <a:schemeClr val="accent1">
                  <a:lumMod val="75000"/>
                </a:schemeClr>
              </a:buClr>
              <a:buFont typeface="Arial"/>
              <a:buChar char="•"/>
              <a:defRPr/>
            </a:pPr>
            <a:r>
              <a:rPr lang="en-US" altLang="zh-CN" sz="2100" dirty="0">
                <a:latin typeface="Times New Roman" panose="02020603050405020304" pitchFamily="18" charset="0"/>
                <a:ea typeface="宋体" panose="02010600030101010101" pitchFamily="2" charset="-122"/>
              </a:rPr>
              <a:t>John has a new car. It is attractive. [It = the new car]</a:t>
            </a:r>
          </a:p>
          <a:p>
            <a:pPr lvl="2">
              <a:lnSpc>
                <a:spcPct val="90000"/>
              </a:lnSpc>
              <a:buClr>
                <a:schemeClr val="accent1">
                  <a:lumMod val="75000"/>
                </a:schemeClr>
              </a:buClr>
              <a:buFont typeface="Arial"/>
              <a:buChar char="•"/>
              <a:defRPr/>
            </a:pPr>
            <a:endParaRPr lang="en-US" altLang="zh-CN" dirty="0" smtClean="0">
              <a:latin typeface="Times New Roman" panose="02020603050405020304" pitchFamily="18" charset="0"/>
              <a:ea typeface="宋体" panose="02010600030101010101" pitchFamily="2" charset="-122"/>
            </a:endParaRPr>
          </a:p>
          <a:p>
            <a:pPr>
              <a:buClr>
                <a:schemeClr val="accent1">
                  <a:lumMod val="75000"/>
                </a:schemeClr>
              </a:buClr>
              <a:buFont typeface="Arial"/>
              <a:buChar char="•"/>
              <a:defRPr/>
            </a:pPr>
            <a:r>
              <a:rPr lang="en-US" altLang="zh-CN" sz="2300" b="1" dirty="0">
                <a:latin typeface="Times New Roman" panose="02020603050405020304" pitchFamily="18" charset="0"/>
                <a:ea typeface="宋体" panose="02010600030101010101" pitchFamily="2" charset="-122"/>
              </a:rPr>
              <a:t>Person and Case Agreement:</a:t>
            </a:r>
          </a:p>
          <a:p>
            <a:pPr lvl="1">
              <a:lnSpc>
                <a:spcPct val="90000"/>
              </a:lnSpc>
              <a:buClr>
                <a:schemeClr val="accent1">
                  <a:lumMod val="75000"/>
                </a:schemeClr>
              </a:buClr>
              <a:buFont typeface="Arial"/>
              <a:buChar char="•"/>
              <a:defRPr/>
            </a:pPr>
            <a:r>
              <a:rPr lang="en-US" altLang="zh-CN" sz="2200" dirty="0">
                <a:latin typeface="Times New Roman" panose="02020603050405020304" pitchFamily="18" charset="0"/>
                <a:ea typeface="宋体" panose="02010600030101010101" pitchFamily="2" charset="-122"/>
              </a:rPr>
              <a:t>To distinguish between three forms of person.</a:t>
            </a:r>
          </a:p>
          <a:p>
            <a:pPr lvl="2">
              <a:lnSpc>
                <a:spcPct val="90000"/>
              </a:lnSpc>
              <a:buClr>
                <a:schemeClr val="accent1">
                  <a:lumMod val="75000"/>
                </a:schemeClr>
              </a:buClr>
              <a:buFont typeface="Arial"/>
              <a:buChar char="•"/>
              <a:defRPr/>
            </a:pPr>
            <a:r>
              <a:rPr lang="en-US" altLang="zh-CN" sz="2100" dirty="0">
                <a:latin typeface="Times New Roman" panose="02020603050405020304" pitchFamily="18" charset="0"/>
                <a:ea typeface="宋体" panose="02010600030101010101" pitchFamily="2" charset="-122"/>
              </a:rPr>
              <a:t>*You and I have Civics. They love them.</a:t>
            </a:r>
          </a:p>
          <a:p>
            <a:pPr lvl="1">
              <a:lnSpc>
                <a:spcPct val="90000"/>
              </a:lnSpc>
              <a:buClr>
                <a:schemeClr val="accent1">
                  <a:lumMod val="75000"/>
                </a:schemeClr>
              </a:buClr>
              <a:buFont typeface="Arial"/>
              <a:buChar char="•"/>
              <a:defRPr/>
            </a:pPr>
            <a:r>
              <a:rPr lang="en-US" altLang="zh-CN" sz="2200" dirty="0">
                <a:latin typeface="Times New Roman" panose="02020603050405020304" pitchFamily="18" charset="0"/>
                <a:ea typeface="宋体" panose="02010600030101010101" pitchFamily="2" charset="-122"/>
              </a:rPr>
              <a:t>To distinguish between </a:t>
            </a:r>
            <a:r>
              <a:rPr lang="en-US" altLang="en-US" sz="2200" dirty="0">
                <a:latin typeface="Times New Roman" panose="02020603050405020304" pitchFamily="18" charset="0"/>
                <a:ea typeface="宋体" panose="02010600030101010101" pitchFamily="2" charset="-122"/>
              </a:rPr>
              <a:t>Nominative </a:t>
            </a:r>
            <a:r>
              <a:rPr lang="en-US" altLang="zh-CN" sz="2200" dirty="0">
                <a:latin typeface="Times New Roman" panose="02020603050405020304" pitchFamily="18" charset="0"/>
                <a:ea typeface="宋体" panose="02010600030101010101" pitchFamily="2" charset="-122"/>
              </a:rPr>
              <a:t>position, </a:t>
            </a:r>
            <a:r>
              <a:rPr lang="en-US" altLang="en-US" sz="2200" dirty="0">
                <a:latin typeface="Times New Roman" panose="02020603050405020304" pitchFamily="18" charset="0"/>
                <a:ea typeface="宋体" panose="02010600030101010101" pitchFamily="2" charset="-122"/>
              </a:rPr>
              <a:t>Accusative </a:t>
            </a:r>
            <a:r>
              <a:rPr lang="en-US" altLang="zh-CN" sz="2200" dirty="0">
                <a:latin typeface="Times New Roman" panose="02020603050405020304" pitchFamily="18" charset="0"/>
                <a:ea typeface="宋体" panose="02010600030101010101" pitchFamily="2" charset="-122"/>
              </a:rPr>
              <a:t>position, and genitive position.</a:t>
            </a:r>
          </a:p>
        </p:txBody>
      </p:sp>
    </p:spTree>
    <p:extLst>
      <p:ext uri="{BB962C8B-B14F-4D97-AF65-F5344CB8AC3E}">
        <p14:creationId xmlns:p14="http://schemas.microsoft.com/office/powerpoint/2010/main" val="1532247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4088</TotalTime>
  <Words>1408</Words>
  <Application>Microsoft Office PowerPoint</Application>
  <PresentationFormat>Widescreen</PresentationFormat>
  <Paragraphs>240</Paragraphs>
  <Slides>21</Slides>
  <Notes>9</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21</vt:i4>
      </vt:variant>
    </vt:vector>
  </HeadingPairs>
  <TitlesOfParts>
    <vt:vector size="32" baseType="lpstr">
      <vt:lpstr>宋体</vt:lpstr>
      <vt:lpstr>Arial</vt:lpstr>
      <vt:lpstr>Calibri</vt:lpstr>
      <vt:lpstr>Century Gothic</vt:lpstr>
      <vt:lpstr>Courier New</vt:lpstr>
      <vt:lpstr>Tahoma</vt:lpstr>
      <vt:lpstr>Times New Roman</vt:lpstr>
      <vt:lpstr>Wingdings</vt:lpstr>
      <vt:lpstr>Wingdings 3</vt:lpstr>
      <vt:lpstr>幼圆</vt:lpstr>
      <vt:lpstr>Wisp</vt:lpstr>
      <vt:lpstr>Discourse Analysis Natural Language Understanding basis        </vt:lpstr>
      <vt:lpstr>PowerPoint Presentation</vt:lpstr>
      <vt:lpstr>Motivation and Question</vt:lpstr>
      <vt:lpstr>Introduction</vt:lpstr>
      <vt:lpstr>Reference Resolution</vt:lpstr>
      <vt:lpstr>Reference Resolution</vt:lpstr>
      <vt:lpstr>Reference Resolution</vt:lpstr>
      <vt:lpstr>Reference Resolution</vt:lpstr>
      <vt:lpstr>Constraints</vt:lpstr>
      <vt:lpstr>Constraints</vt:lpstr>
      <vt:lpstr>Preferences</vt:lpstr>
      <vt:lpstr>Preferences in Pronoun Interpretation</vt:lpstr>
      <vt:lpstr>Preferences in Pronoun Interpretation</vt:lpstr>
      <vt:lpstr>Preferences more difficult than constrains</vt:lpstr>
      <vt:lpstr>Devices for Discourse</vt:lpstr>
      <vt:lpstr>Devices for Discourse</vt:lpstr>
      <vt:lpstr>Monologue Versus Dialogue</vt:lpstr>
      <vt:lpstr>References</vt:lpstr>
      <vt:lpstr>Further Reading</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Discourse Analysis Natural Language Understanding     </dc:title>
  <dc:creator>Ibrahim Dahmash</dc:creator>
  <cp:lastModifiedBy>Ibrahim Dahmash</cp:lastModifiedBy>
  <cp:revision>193</cp:revision>
  <dcterms:created xsi:type="dcterms:W3CDTF">2016-06-04T19:25:34Z</dcterms:created>
  <dcterms:modified xsi:type="dcterms:W3CDTF">2016-06-08T10:28:25Z</dcterms:modified>
</cp:coreProperties>
</file>